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76" r:id="rId3"/>
    <p:sldId id="377" r:id="rId4"/>
    <p:sldId id="378" r:id="rId5"/>
    <p:sldId id="373" r:id="rId6"/>
    <p:sldId id="257" r:id="rId7"/>
    <p:sldId id="352" r:id="rId8"/>
    <p:sldId id="353" r:id="rId9"/>
    <p:sldId id="368" r:id="rId10"/>
    <p:sldId id="362" r:id="rId11"/>
    <p:sldId id="357" r:id="rId12"/>
    <p:sldId id="365" r:id="rId13"/>
    <p:sldId id="364" r:id="rId14"/>
    <p:sldId id="354" r:id="rId15"/>
    <p:sldId id="369" r:id="rId16"/>
    <p:sldId id="336" r:id="rId17"/>
    <p:sldId id="359" r:id="rId18"/>
    <p:sldId id="375" r:id="rId19"/>
    <p:sldId id="350" r:id="rId20"/>
    <p:sldId id="374" r:id="rId21"/>
    <p:sldId id="372" r:id="rId22"/>
    <p:sldId id="371" r:id="rId23"/>
    <p:sldId id="259" r:id="rId24"/>
    <p:sldId id="326" r:id="rId25"/>
    <p:sldId id="345" r:id="rId26"/>
    <p:sldId id="360" r:id="rId27"/>
    <p:sldId id="366" r:id="rId28"/>
    <p:sldId id="3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87211"/>
  </p:normalViewPr>
  <p:slideViewPr>
    <p:cSldViewPr snapToGrid="0">
      <p:cViewPr>
        <p:scale>
          <a:sx n="98" d="100"/>
          <a:sy n="98" d="100"/>
        </p:scale>
        <p:origin x="1352"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0ECDC2-3D2E-48BD-8103-DDCC43D8F16B}"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65563780-C579-4CA7-97D8-48234045B7E6}">
      <dgm:prSet/>
      <dgm:spPr>
        <a:solidFill>
          <a:schemeClr val="bg2">
            <a:lumMod val="90000"/>
            <a:alpha val="90000"/>
          </a:schemeClr>
        </a:solidFill>
        <a:ln>
          <a:solidFill>
            <a:schemeClr val="tx1">
              <a:alpha val="90000"/>
            </a:schemeClr>
          </a:solidFill>
        </a:ln>
      </dgm:spPr>
      <dgm:t>
        <a:bodyPr/>
        <a:lstStyle/>
        <a:p>
          <a:r>
            <a:rPr lang="en-US" dirty="0"/>
            <a:t>1.</a:t>
          </a:r>
          <a:r>
            <a:rPr lang="en-US" b="0" dirty="0"/>
            <a:t>Investigate the Spatial and Temporal trends of buprenorphine prescriptions and treatment episodes, and connect with socioeconomical factors (SDOH) (R Shiny App) </a:t>
          </a:r>
        </a:p>
      </dgm:t>
    </dgm:pt>
    <dgm:pt modelId="{544E6EB3-F91B-409A-BCA7-819FBA83A979}" type="parTrans" cxnId="{32FB65C0-B1F9-4427-A9C8-0DC3437BA7EB}">
      <dgm:prSet/>
      <dgm:spPr/>
      <dgm:t>
        <a:bodyPr/>
        <a:lstStyle/>
        <a:p>
          <a:endParaRPr lang="en-US"/>
        </a:p>
      </dgm:t>
    </dgm:pt>
    <dgm:pt modelId="{0D6D49CF-C054-4ADA-95D4-4189C98C62FB}" type="sibTrans" cxnId="{32FB65C0-B1F9-4427-A9C8-0DC3437BA7EB}">
      <dgm:prSet phldrT="1" phldr="0"/>
      <dgm:spPr/>
      <dgm:t>
        <a:bodyPr/>
        <a:lstStyle/>
        <a:p>
          <a:r>
            <a:rPr lang="en-US"/>
            <a:t>1</a:t>
          </a:r>
        </a:p>
      </dgm:t>
    </dgm:pt>
    <dgm:pt modelId="{01126930-FC7D-44DB-BCFF-F7E805D9E363}">
      <dgm:prSet/>
      <dgm:spPr/>
      <dgm:t>
        <a:bodyPr/>
        <a:lstStyle/>
        <a:p>
          <a:r>
            <a:rPr lang="en-US" dirty="0"/>
            <a:t>2.Model the risk of MOUD treatment discontinuation using statistical and machine learning methods </a:t>
          </a:r>
        </a:p>
      </dgm:t>
    </dgm:pt>
    <dgm:pt modelId="{2D04E7E3-9B7C-442C-8424-2D887E141B12}" type="parTrans" cxnId="{5D37899E-6686-427F-860B-60DD7C1F3D1C}">
      <dgm:prSet/>
      <dgm:spPr/>
      <dgm:t>
        <a:bodyPr/>
        <a:lstStyle/>
        <a:p>
          <a:endParaRPr lang="en-US"/>
        </a:p>
      </dgm:t>
    </dgm:pt>
    <dgm:pt modelId="{439F10A5-1932-4528-84B3-6BCA083972DA}" type="sibTrans" cxnId="{5D37899E-6686-427F-860B-60DD7C1F3D1C}">
      <dgm:prSet phldrT="2" phldr="0"/>
      <dgm:spPr/>
      <dgm:t>
        <a:bodyPr/>
        <a:lstStyle/>
        <a:p>
          <a:r>
            <a:rPr lang="en-US"/>
            <a:t>2</a:t>
          </a:r>
        </a:p>
      </dgm:t>
    </dgm:pt>
    <dgm:pt modelId="{54BCB32B-D1F1-4EAB-93CB-DC7A12C47629}">
      <dgm:prSet/>
      <dgm:spPr/>
      <dgm:t>
        <a:bodyPr/>
        <a:lstStyle/>
        <a:p>
          <a:r>
            <a:rPr lang="en-US"/>
            <a:t>3.Develop a two-stage Virtual Twins ML approach to identify subgroups particularly vulnerable to gender, socioeconomical, and health insurance type disparities in discontinuation </a:t>
          </a:r>
        </a:p>
      </dgm:t>
    </dgm:pt>
    <dgm:pt modelId="{A958F291-B5B3-49F3-8A48-5C51AB672B81}" type="parTrans" cxnId="{F36C661B-2A37-46C0-8B3E-04EA70302225}">
      <dgm:prSet/>
      <dgm:spPr/>
      <dgm:t>
        <a:bodyPr/>
        <a:lstStyle/>
        <a:p>
          <a:endParaRPr lang="en-US"/>
        </a:p>
      </dgm:t>
    </dgm:pt>
    <dgm:pt modelId="{DE9525E5-58FD-4E69-87A0-24DCDC5E468B}" type="sibTrans" cxnId="{F36C661B-2A37-46C0-8B3E-04EA70302225}">
      <dgm:prSet phldrT="3" phldr="0"/>
      <dgm:spPr/>
      <dgm:t>
        <a:bodyPr/>
        <a:lstStyle/>
        <a:p>
          <a:r>
            <a:rPr lang="en-US"/>
            <a:t>3</a:t>
          </a:r>
        </a:p>
      </dgm:t>
    </dgm:pt>
    <dgm:pt modelId="{989C27E1-3D79-A84D-A7DB-EB02A09C7836}" type="pres">
      <dgm:prSet presAssocID="{980ECDC2-3D2E-48BD-8103-DDCC43D8F16B}" presName="Name0" presStyleCnt="0">
        <dgm:presLayoutVars>
          <dgm:animLvl val="lvl"/>
          <dgm:resizeHandles val="exact"/>
        </dgm:presLayoutVars>
      </dgm:prSet>
      <dgm:spPr/>
    </dgm:pt>
    <dgm:pt modelId="{D929D39B-67C9-8E48-B954-B35630112D68}" type="pres">
      <dgm:prSet presAssocID="{65563780-C579-4CA7-97D8-48234045B7E6}" presName="compositeNode" presStyleCnt="0">
        <dgm:presLayoutVars>
          <dgm:bulletEnabled val="1"/>
        </dgm:presLayoutVars>
      </dgm:prSet>
      <dgm:spPr/>
    </dgm:pt>
    <dgm:pt modelId="{12BADF5F-47C2-D445-98EA-C0B394F9232B}" type="pres">
      <dgm:prSet presAssocID="{65563780-C579-4CA7-97D8-48234045B7E6}" presName="bgRect" presStyleLbl="bgAccFollowNode1" presStyleIdx="0" presStyleCnt="3"/>
      <dgm:spPr/>
    </dgm:pt>
    <dgm:pt modelId="{BB5CE0BD-B97A-1A41-A216-6C71949782D5}" type="pres">
      <dgm:prSet presAssocID="{0D6D49CF-C054-4ADA-95D4-4189C98C62FB}" presName="sibTransNodeCircle" presStyleLbl="alignNode1" presStyleIdx="0" presStyleCnt="6">
        <dgm:presLayoutVars>
          <dgm:chMax val="0"/>
          <dgm:bulletEnabled/>
        </dgm:presLayoutVars>
      </dgm:prSet>
      <dgm:spPr/>
    </dgm:pt>
    <dgm:pt modelId="{1B0BC300-68EF-0244-A3B7-37866C1EAD54}" type="pres">
      <dgm:prSet presAssocID="{65563780-C579-4CA7-97D8-48234045B7E6}" presName="bottomLine" presStyleLbl="alignNode1" presStyleIdx="1" presStyleCnt="6">
        <dgm:presLayoutVars/>
      </dgm:prSet>
      <dgm:spPr/>
    </dgm:pt>
    <dgm:pt modelId="{98797230-2948-694E-9F27-0A14E0C1F355}" type="pres">
      <dgm:prSet presAssocID="{65563780-C579-4CA7-97D8-48234045B7E6}" presName="nodeText" presStyleLbl="bgAccFollowNode1" presStyleIdx="0" presStyleCnt="3">
        <dgm:presLayoutVars>
          <dgm:bulletEnabled val="1"/>
        </dgm:presLayoutVars>
      </dgm:prSet>
      <dgm:spPr/>
    </dgm:pt>
    <dgm:pt modelId="{A7FAEB63-BDB9-CF4A-83B2-50DE930A7743}" type="pres">
      <dgm:prSet presAssocID="{0D6D49CF-C054-4ADA-95D4-4189C98C62FB}" presName="sibTrans" presStyleCnt="0"/>
      <dgm:spPr/>
    </dgm:pt>
    <dgm:pt modelId="{8CAC87FC-B3F5-A143-AAC5-D432C89CB19C}" type="pres">
      <dgm:prSet presAssocID="{01126930-FC7D-44DB-BCFF-F7E805D9E363}" presName="compositeNode" presStyleCnt="0">
        <dgm:presLayoutVars>
          <dgm:bulletEnabled val="1"/>
        </dgm:presLayoutVars>
      </dgm:prSet>
      <dgm:spPr/>
    </dgm:pt>
    <dgm:pt modelId="{D03CDD96-D545-3046-95E7-08FFBA2F0A5D}" type="pres">
      <dgm:prSet presAssocID="{01126930-FC7D-44DB-BCFF-F7E805D9E363}" presName="bgRect" presStyleLbl="bgAccFollowNode1" presStyleIdx="1" presStyleCnt="3"/>
      <dgm:spPr/>
    </dgm:pt>
    <dgm:pt modelId="{ABE3146D-42BE-2B46-8775-17999639D747}" type="pres">
      <dgm:prSet presAssocID="{439F10A5-1932-4528-84B3-6BCA083972DA}" presName="sibTransNodeCircle" presStyleLbl="alignNode1" presStyleIdx="2" presStyleCnt="6">
        <dgm:presLayoutVars>
          <dgm:chMax val="0"/>
          <dgm:bulletEnabled/>
        </dgm:presLayoutVars>
      </dgm:prSet>
      <dgm:spPr/>
    </dgm:pt>
    <dgm:pt modelId="{306907BE-41F3-E244-8794-1C242F9911FF}" type="pres">
      <dgm:prSet presAssocID="{01126930-FC7D-44DB-BCFF-F7E805D9E363}" presName="bottomLine" presStyleLbl="alignNode1" presStyleIdx="3" presStyleCnt="6">
        <dgm:presLayoutVars/>
      </dgm:prSet>
      <dgm:spPr/>
    </dgm:pt>
    <dgm:pt modelId="{091588A4-FB5E-1C4A-9B1A-DBDF012CF3C4}" type="pres">
      <dgm:prSet presAssocID="{01126930-FC7D-44DB-BCFF-F7E805D9E363}" presName="nodeText" presStyleLbl="bgAccFollowNode1" presStyleIdx="1" presStyleCnt="3">
        <dgm:presLayoutVars>
          <dgm:bulletEnabled val="1"/>
        </dgm:presLayoutVars>
      </dgm:prSet>
      <dgm:spPr/>
    </dgm:pt>
    <dgm:pt modelId="{216A83DB-789D-8949-A38E-D50E933E71E5}" type="pres">
      <dgm:prSet presAssocID="{439F10A5-1932-4528-84B3-6BCA083972DA}" presName="sibTrans" presStyleCnt="0"/>
      <dgm:spPr/>
    </dgm:pt>
    <dgm:pt modelId="{EF4DFC00-4FE2-1A42-8D5C-8B778E3F461A}" type="pres">
      <dgm:prSet presAssocID="{54BCB32B-D1F1-4EAB-93CB-DC7A12C47629}" presName="compositeNode" presStyleCnt="0">
        <dgm:presLayoutVars>
          <dgm:bulletEnabled val="1"/>
        </dgm:presLayoutVars>
      </dgm:prSet>
      <dgm:spPr/>
    </dgm:pt>
    <dgm:pt modelId="{B5DBBD3D-B3F8-FE44-9EC8-14F13477F8CE}" type="pres">
      <dgm:prSet presAssocID="{54BCB32B-D1F1-4EAB-93CB-DC7A12C47629}" presName="bgRect" presStyleLbl="bgAccFollowNode1" presStyleIdx="2" presStyleCnt="3"/>
      <dgm:spPr/>
    </dgm:pt>
    <dgm:pt modelId="{17E2B471-81D7-B840-87B8-E240FC4DB30C}" type="pres">
      <dgm:prSet presAssocID="{DE9525E5-58FD-4E69-87A0-24DCDC5E468B}" presName="sibTransNodeCircle" presStyleLbl="alignNode1" presStyleIdx="4" presStyleCnt="6">
        <dgm:presLayoutVars>
          <dgm:chMax val="0"/>
          <dgm:bulletEnabled/>
        </dgm:presLayoutVars>
      </dgm:prSet>
      <dgm:spPr/>
    </dgm:pt>
    <dgm:pt modelId="{63A59A2D-BA41-EA45-BDE3-9984BEFF26F4}" type="pres">
      <dgm:prSet presAssocID="{54BCB32B-D1F1-4EAB-93CB-DC7A12C47629}" presName="bottomLine" presStyleLbl="alignNode1" presStyleIdx="5" presStyleCnt="6">
        <dgm:presLayoutVars/>
      </dgm:prSet>
      <dgm:spPr/>
    </dgm:pt>
    <dgm:pt modelId="{F08BF2DB-3ACA-974F-8925-CB983FBE2DCC}" type="pres">
      <dgm:prSet presAssocID="{54BCB32B-D1F1-4EAB-93CB-DC7A12C47629}" presName="nodeText" presStyleLbl="bgAccFollowNode1" presStyleIdx="2" presStyleCnt="3">
        <dgm:presLayoutVars>
          <dgm:bulletEnabled val="1"/>
        </dgm:presLayoutVars>
      </dgm:prSet>
      <dgm:spPr/>
    </dgm:pt>
  </dgm:ptLst>
  <dgm:cxnLst>
    <dgm:cxn modelId="{57B4F805-125F-0749-9964-914D88E76CE2}" type="presOf" srcId="{0D6D49CF-C054-4ADA-95D4-4189C98C62FB}" destId="{BB5CE0BD-B97A-1A41-A216-6C71949782D5}" srcOrd="0" destOrd="0" presId="urn:microsoft.com/office/officeart/2016/7/layout/BasicLinearProcessNumbered"/>
    <dgm:cxn modelId="{F36C661B-2A37-46C0-8B3E-04EA70302225}" srcId="{980ECDC2-3D2E-48BD-8103-DDCC43D8F16B}" destId="{54BCB32B-D1F1-4EAB-93CB-DC7A12C47629}" srcOrd="2" destOrd="0" parTransId="{A958F291-B5B3-49F3-8A48-5C51AB672B81}" sibTransId="{DE9525E5-58FD-4E69-87A0-24DCDC5E468B}"/>
    <dgm:cxn modelId="{AD482D44-39EF-E74E-893F-99D7C212DE86}" type="presOf" srcId="{980ECDC2-3D2E-48BD-8103-DDCC43D8F16B}" destId="{989C27E1-3D79-A84D-A7DB-EB02A09C7836}" srcOrd="0" destOrd="0" presId="urn:microsoft.com/office/officeart/2016/7/layout/BasicLinearProcessNumbered"/>
    <dgm:cxn modelId="{DE9CC05D-D9EA-B845-8751-4E55DD6AE580}" type="presOf" srcId="{01126930-FC7D-44DB-BCFF-F7E805D9E363}" destId="{091588A4-FB5E-1C4A-9B1A-DBDF012CF3C4}" srcOrd="1" destOrd="0" presId="urn:microsoft.com/office/officeart/2016/7/layout/BasicLinearProcessNumbered"/>
    <dgm:cxn modelId="{110E4B64-15B3-DD41-A969-52B7844ED0EB}" type="presOf" srcId="{54BCB32B-D1F1-4EAB-93CB-DC7A12C47629}" destId="{F08BF2DB-3ACA-974F-8925-CB983FBE2DCC}" srcOrd="1" destOrd="0" presId="urn:microsoft.com/office/officeart/2016/7/layout/BasicLinearProcessNumbered"/>
    <dgm:cxn modelId="{8BD2AC65-1192-674B-A1CA-05311FDA2A0E}" type="presOf" srcId="{65563780-C579-4CA7-97D8-48234045B7E6}" destId="{98797230-2948-694E-9F27-0A14E0C1F355}" srcOrd="1" destOrd="0" presId="urn:microsoft.com/office/officeart/2016/7/layout/BasicLinearProcessNumbered"/>
    <dgm:cxn modelId="{94266A7E-E490-904D-A847-D719B42C706C}" type="presOf" srcId="{01126930-FC7D-44DB-BCFF-F7E805D9E363}" destId="{D03CDD96-D545-3046-95E7-08FFBA2F0A5D}" srcOrd="0" destOrd="0" presId="urn:microsoft.com/office/officeart/2016/7/layout/BasicLinearProcessNumbered"/>
    <dgm:cxn modelId="{25984A87-E2A4-6B4D-B246-D2776D4EA00D}" type="presOf" srcId="{65563780-C579-4CA7-97D8-48234045B7E6}" destId="{12BADF5F-47C2-D445-98EA-C0B394F9232B}" srcOrd="0" destOrd="0" presId="urn:microsoft.com/office/officeart/2016/7/layout/BasicLinearProcessNumbered"/>
    <dgm:cxn modelId="{5D37899E-6686-427F-860B-60DD7C1F3D1C}" srcId="{980ECDC2-3D2E-48BD-8103-DDCC43D8F16B}" destId="{01126930-FC7D-44DB-BCFF-F7E805D9E363}" srcOrd="1" destOrd="0" parTransId="{2D04E7E3-9B7C-442C-8424-2D887E141B12}" sibTransId="{439F10A5-1932-4528-84B3-6BCA083972DA}"/>
    <dgm:cxn modelId="{8C10E3B6-B5C0-1641-9EDC-16AF149FF1BD}" type="presOf" srcId="{439F10A5-1932-4528-84B3-6BCA083972DA}" destId="{ABE3146D-42BE-2B46-8775-17999639D747}" srcOrd="0" destOrd="0" presId="urn:microsoft.com/office/officeart/2016/7/layout/BasicLinearProcessNumbered"/>
    <dgm:cxn modelId="{32FB65C0-B1F9-4427-A9C8-0DC3437BA7EB}" srcId="{980ECDC2-3D2E-48BD-8103-DDCC43D8F16B}" destId="{65563780-C579-4CA7-97D8-48234045B7E6}" srcOrd="0" destOrd="0" parTransId="{544E6EB3-F91B-409A-BCA7-819FBA83A979}" sibTransId="{0D6D49CF-C054-4ADA-95D4-4189C98C62FB}"/>
    <dgm:cxn modelId="{33A7CAD3-689A-004A-885E-56B16CC3E6AB}" type="presOf" srcId="{54BCB32B-D1F1-4EAB-93CB-DC7A12C47629}" destId="{B5DBBD3D-B3F8-FE44-9EC8-14F13477F8CE}" srcOrd="0" destOrd="0" presId="urn:microsoft.com/office/officeart/2016/7/layout/BasicLinearProcessNumbered"/>
    <dgm:cxn modelId="{CF1ABFFC-01AB-C845-8769-015BC5876A2B}" type="presOf" srcId="{DE9525E5-58FD-4E69-87A0-24DCDC5E468B}" destId="{17E2B471-81D7-B840-87B8-E240FC4DB30C}" srcOrd="0" destOrd="0" presId="urn:microsoft.com/office/officeart/2016/7/layout/BasicLinearProcessNumbered"/>
    <dgm:cxn modelId="{2EB6B539-1AFB-D94B-B5C7-088462BCAC6A}" type="presParOf" srcId="{989C27E1-3D79-A84D-A7DB-EB02A09C7836}" destId="{D929D39B-67C9-8E48-B954-B35630112D68}" srcOrd="0" destOrd="0" presId="urn:microsoft.com/office/officeart/2016/7/layout/BasicLinearProcessNumbered"/>
    <dgm:cxn modelId="{EE9D7B60-30EC-0C40-AD90-E30323777530}" type="presParOf" srcId="{D929D39B-67C9-8E48-B954-B35630112D68}" destId="{12BADF5F-47C2-D445-98EA-C0B394F9232B}" srcOrd="0" destOrd="0" presId="urn:microsoft.com/office/officeart/2016/7/layout/BasicLinearProcessNumbered"/>
    <dgm:cxn modelId="{90B700BB-A133-4245-8851-BAFA4875A72F}" type="presParOf" srcId="{D929D39B-67C9-8E48-B954-B35630112D68}" destId="{BB5CE0BD-B97A-1A41-A216-6C71949782D5}" srcOrd="1" destOrd="0" presId="urn:microsoft.com/office/officeart/2016/7/layout/BasicLinearProcessNumbered"/>
    <dgm:cxn modelId="{2E29BC7A-5598-3745-8CF4-ED6FA5321FBB}" type="presParOf" srcId="{D929D39B-67C9-8E48-B954-B35630112D68}" destId="{1B0BC300-68EF-0244-A3B7-37866C1EAD54}" srcOrd="2" destOrd="0" presId="urn:microsoft.com/office/officeart/2016/7/layout/BasicLinearProcessNumbered"/>
    <dgm:cxn modelId="{6AF185B6-F32D-1D47-BC95-0AA5833A5DCF}" type="presParOf" srcId="{D929D39B-67C9-8E48-B954-B35630112D68}" destId="{98797230-2948-694E-9F27-0A14E0C1F355}" srcOrd="3" destOrd="0" presId="urn:microsoft.com/office/officeart/2016/7/layout/BasicLinearProcessNumbered"/>
    <dgm:cxn modelId="{FC856BCE-EB66-6C44-97FF-EB26F2C47361}" type="presParOf" srcId="{989C27E1-3D79-A84D-A7DB-EB02A09C7836}" destId="{A7FAEB63-BDB9-CF4A-83B2-50DE930A7743}" srcOrd="1" destOrd="0" presId="urn:microsoft.com/office/officeart/2016/7/layout/BasicLinearProcessNumbered"/>
    <dgm:cxn modelId="{2F05CA6B-2F90-3B43-AF19-2CCEA875D69F}" type="presParOf" srcId="{989C27E1-3D79-A84D-A7DB-EB02A09C7836}" destId="{8CAC87FC-B3F5-A143-AAC5-D432C89CB19C}" srcOrd="2" destOrd="0" presId="urn:microsoft.com/office/officeart/2016/7/layout/BasicLinearProcessNumbered"/>
    <dgm:cxn modelId="{6AC5EB9F-F404-B741-9905-625F10703C51}" type="presParOf" srcId="{8CAC87FC-B3F5-A143-AAC5-D432C89CB19C}" destId="{D03CDD96-D545-3046-95E7-08FFBA2F0A5D}" srcOrd="0" destOrd="0" presId="urn:microsoft.com/office/officeart/2016/7/layout/BasicLinearProcessNumbered"/>
    <dgm:cxn modelId="{B908B63B-F8F1-4A4E-B1DE-969141FB5E9A}" type="presParOf" srcId="{8CAC87FC-B3F5-A143-AAC5-D432C89CB19C}" destId="{ABE3146D-42BE-2B46-8775-17999639D747}" srcOrd="1" destOrd="0" presId="urn:microsoft.com/office/officeart/2016/7/layout/BasicLinearProcessNumbered"/>
    <dgm:cxn modelId="{C6E9BDB2-884A-3044-8C2A-720C1B35BEEB}" type="presParOf" srcId="{8CAC87FC-B3F5-A143-AAC5-D432C89CB19C}" destId="{306907BE-41F3-E244-8794-1C242F9911FF}" srcOrd="2" destOrd="0" presId="urn:microsoft.com/office/officeart/2016/7/layout/BasicLinearProcessNumbered"/>
    <dgm:cxn modelId="{AD43FE1C-4AC7-0145-9E36-60EF0971EE97}" type="presParOf" srcId="{8CAC87FC-B3F5-A143-AAC5-D432C89CB19C}" destId="{091588A4-FB5E-1C4A-9B1A-DBDF012CF3C4}" srcOrd="3" destOrd="0" presId="urn:microsoft.com/office/officeart/2016/7/layout/BasicLinearProcessNumbered"/>
    <dgm:cxn modelId="{472537CD-7848-3342-85B8-D1262C5318C9}" type="presParOf" srcId="{989C27E1-3D79-A84D-A7DB-EB02A09C7836}" destId="{216A83DB-789D-8949-A38E-D50E933E71E5}" srcOrd="3" destOrd="0" presId="urn:microsoft.com/office/officeart/2016/7/layout/BasicLinearProcessNumbered"/>
    <dgm:cxn modelId="{04C68750-3633-AA4D-AB75-9DB0A8684B46}" type="presParOf" srcId="{989C27E1-3D79-A84D-A7DB-EB02A09C7836}" destId="{EF4DFC00-4FE2-1A42-8D5C-8B778E3F461A}" srcOrd="4" destOrd="0" presId="urn:microsoft.com/office/officeart/2016/7/layout/BasicLinearProcessNumbered"/>
    <dgm:cxn modelId="{CB34319C-6974-0140-99E9-EFF1D49C52D9}" type="presParOf" srcId="{EF4DFC00-4FE2-1A42-8D5C-8B778E3F461A}" destId="{B5DBBD3D-B3F8-FE44-9EC8-14F13477F8CE}" srcOrd="0" destOrd="0" presId="urn:microsoft.com/office/officeart/2016/7/layout/BasicLinearProcessNumbered"/>
    <dgm:cxn modelId="{21B8918D-8AED-6244-A60D-0DBC24105209}" type="presParOf" srcId="{EF4DFC00-4FE2-1A42-8D5C-8B778E3F461A}" destId="{17E2B471-81D7-B840-87B8-E240FC4DB30C}" srcOrd="1" destOrd="0" presId="urn:microsoft.com/office/officeart/2016/7/layout/BasicLinearProcessNumbered"/>
    <dgm:cxn modelId="{6748D035-BDA3-D545-BE30-DB33EB04E6E1}" type="presParOf" srcId="{EF4DFC00-4FE2-1A42-8D5C-8B778E3F461A}" destId="{63A59A2D-BA41-EA45-BDE3-9984BEFF26F4}" srcOrd="2" destOrd="0" presId="urn:microsoft.com/office/officeart/2016/7/layout/BasicLinearProcessNumbered"/>
    <dgm:cxn modelId="{18E1B950-B364-6F4B-AAC1-528884F233B8}" type="presParOf" srcId="{EF4DFC00-4FE2-1A42-8D5C-8B778E3F461A}" destId="{F08BF2DB-3ACA-974F-8925-CB983FBE2DC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ECDC2-3D2E-48BD-8103-DDCC43D8F16B}"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65563780-C579-4CA7-97D8-48234045B7E6}">
      <dgm:prSet/>
      <dgm:spPr>
        <a:solidFill>
          <a:srgbClr val="00B0F0">
            <a:alpha val="90000"/>
          </a:srgbClr>
        </a:solidFill>
        <a:ln>
          <a:solidFill>
            <a:schemeClr val="tx1">
              <a:alpha val="90000"/>
            </a:schemeClr>
          </a:solidFill>
        </a:ln>
      </dgm:spPr>
      <dgm:t>
        <a:bodyPr/>
        <a:lstStyle/>
        <a:p>
          <a:r>
            <a:rPr lang="en-US" dirty="0"/>
            <a:t>1.</a:t>
          </a:r>
          <a:r>
            <a:rPr lang="en-US" b="1" dirty="0"/>
            <a:t>Investigate the Spatial and Temporal trends of buprenorphine treatment episodes, and connect with socioeconomical factors (SDOH) (R Shiny App) </a:t>
          </a:r>
          <a:endParaRPr lang="en-US" dirty="0"/>
        </a:p>
      </dgm:t>
    </dgm:pt>
    <dgm:pt modelId="{544E6EB3-F91B-409A-BCA7-819FBA83A979}" type="parTrans" cxnId="{32FB65C0-B1F9-4427-A9C8-0DC3437BA7EB}">
      <dgm:prSet/>
      <dgm:spPr/>
      <dgm:t>
        <a:bodyPr/>
        <a:lstStyle/>
        <a:p>
          <a:endParaRPr lang="en-US"/>
        </a:p>
      </dgm:t>
    </dgm:pt>
    <dgm:pt modelId="{0D6D49CF-C054-4ADA-95D4-4189C98C62FB}" type="sibTrans" cxnId="{32FB65C0-B1F9-4427-A9C8-0DC3437BA7EB}">
      <dgm:prSet phldrT="1" phldr="0"/>
      <dgm:spPr/>
      <dgm:t>
        <a:bodyPr/>
        <a:lstStyle/>
        <a:p>
          <a:r>
            <a:rPr lang="en-US"/>
            <a:t>1</a:t>
          </a:r>
        </a:p>
      </dgm:t>
    </dgm:pt>
    <dgm:pt modelId="{01126930-FC7D-44DB-BCFF-F7E805D9E363}">
      <dgm:prSet/>
      <dgm:spPr/>
      <dgm:t>
        <a:bodyPr/>
        <a:lstStyle/>
        <a:p>
          <a:r>
            <a:rPr lang="en-US" dirty="0"/>
            <a:t>2.Model the risk of MOUD treatment discontinuation using statistical and machine learning methods </a:t>
          </a:r>
        </a:p>
      </dgm:t>
    </dgm:pt>
    <dgm:pt modelId="{2D04E7E3-9B7C-442C-8424-2D887E141B12}" type="parTrans" cxnId="{5D37899E-6686-427F-860B-60DD7C1F3D1C}">
      <dgm:prSet/>
      <dgm:spPr/>
      <dgm:t>
        <a:bodyPr/>
        <a:lstStyle/>
        <a:p>
          <a:endParaRPr lang="en-US"/>
        </a:p>
      </dgm:t>
    </dgm:pt>
    <dgm:pt modelId="{439F10A5-1932-4528-84B3-6BCA083972DA}" type="sibTrans" cxnId="{5D37899E-6686-427F-860B-60DD7C1F3D1C}">
      <dgm:prSet phldrT="2" phldr="0"/>
      <dgm:spPr/>
      <dgm:t>
        <a:bodyPr/>
        <a:lstStyle/>
        <a:p>
          <a:r>
            <a:rPr lang="en-US"/>
            <a:t>2</a:t>
          </a:r>
        </a:p>
      </dgm:t>
    </dgm:pt>
    <dgm:pt modelId="{54BCB32B-D1F1-4EAB-93CB-DC7A12C47629}">
      <dgm:prSet/>
      <dgm:spPr/>
      <dgm:t>
        <a:bodyPr/>
        <a:lstStyle/>
        <a:p>
          <a:r>
            <a:rPr lang="en-US"/>
            <a:t>3.Develop a two-stage Virtual Twins ML approach to identify subgroups particularly vulnerable to gender, socioeconomical, and health insurance type disparities in discontinuation </a:t>
          </a:r>
        </a:p>
      </dgm:t>
    </dgm:pt>
    <dgm:pt modelId="{A958F291-B5B3-49F3-8A48-5C51AB672B81}" type="parTrans" cxnId="{F36C661B-2A37-46C0-8B3E-04EA70302225}">
      <dgm:prSet/>
      <dgm:spPr/>
      <dgm:t>
        <a:bodyPr/>
        <a:lstStyle/>
        <a:p>
          <a:endParaRPr lang="en-US"/>
        </a:p>
      </dgm:t>
    </dgm:pt>
    <dgm:pt modelId="{DE9525E5-58FD-4E69-87A0-24DCDC5E468B}" type="sibTrans" cxnId="{F36C661B-2A37-46C0-8B3E-04EA70302225}">
      <dgm:prSet phldrT="3" phldr="0"/>
      <dgm:spPr/>
      <dgm:t>
        <a:bodyPr/>
        <a:lstStyle/>
        <a:p>
          <a:r>
            <a:rPr lang="en-US"/>
            <a:t>3</a:t>
          </a:r>
        </a:p>
      </dgm:t>
    </dgm:pt>
    <dgm:pt modelId="{989C27E1-3D79-A84D-A7DB-EB02A09C7836}" type="pres">
      <dgm:prSet presAssocID="{980ECDC2-3D2E-48BD-8103-DDCC43D8F16B}" presName="Name0" presStyleCnt="0">
        <dgm:presLayoutVars>
          <dgm:animLvl val="lvl"/>
          <dgm:resizeHandles val="exact"/>
        </dgm:presLayoutVars>
      </dgm:prSet>
      <dgm:spPr/>
    </dgm:pt>
    <dgm:pt modelId="{D929D39B-67C9-8E48-B954-B35630112D68}" type="pres">
      <dgm:prSet presAssocID="{65563780-C579-4CA7-97D8-48234045B7E6}" presName="compositeNode" presStyleCnt="0">
        <dgm:presLayoutVars>
          <dgm:bulletEnabled val="1"/>
        </dgm:presLayoutVars>
      </dgm:prSet>
      <dgm:spPr/>
    </dgm:pt>
    <dgm:pt modelId="{12BADF5F-47C2-D445-98EA-C0B394F9232B}" type="pres">
      <dgm:prSet presAssocID="{65563780-C579-4CA7-97D8-48234045B7E6}" presName="bgRect" presStyleLbl="bgAccFollowNode1" presStyleIdx="0" presStyleCnt="3"/>
      <dgm:spPr/>
    </dgm:pt>
    <dgm:pt modelId="{BB5CE0BD-B97A-1A41-A216-6C71949782D5}" type="pres">
      <dgm:prSet presAssocID="{0D6D49CF-C054-4ADA-95D4-4189C98C62FB}" presName="sibTransNodeCircle" presStyleLbl="alignNode1" presStyleIdx="0" presStyleCnt="6">
        <dgm:presLayoutVars>
          <dgm:chMax val="0"/>
          <dgm:bulletEnabled/>
        </dgm:presLayoutVars>
      </dgm:prSet>
      <dgm:spPr/>
    </dgm:pt>
    <dgm:pt modelId="{1B0BC300-68EF-0244-A3B7-37866C1EAD54}" type="pres">
      <dgm:prSet presAssocID="{65563780-C579-4CA7-97D8-48234045B7E6}" presName="bottomLine" presStyleLbl="alignNode1" presStyleIdx="1" presStyleCnt="6">
        <dgm:presLayoutVars/>
      </dgm:prSet>
      <dgm:spPr/>
    </dgm:pt>
    <dgm:pt modelId="{98797230-2948-694E-9F27-0A14E0C1F355}" type="pres">
      <dgm:prSet presAssocID="{65563780-C579-4CA7-97D8-48234045B7E6}" presName="nodeText" presStyleLbl="bgAccFollowNode1" presStyleIdx="0" presStyleCnt="3">
        <dgm:presLayoutVars>
          <dgm:bulletEnabled val="1"/>
        </dgm:presLayoutVars>
      </dgm:prSet>
      <dgm:spPr/>
    </dgm:pt>
    <dgm:pt modelId="{A7FAEB63-BDB9-CF4A-83B2-50DE930A7743}" type="pres">
      <dgm:prSet presAssocID="{0D6D49CF-C054-4ADA-95D4-4189C98C62FB}" presName="sibTrans" presStyleCnt="0"/>
      <dgm:spPr/>
    </dgm:pt>
    <dgm:pt modelId="{8CAC87FC-B3F5-A143-AAC5-D432C89CB19C}" type="pres">
      <dgm:prSet presAssocID="{01126930-FC7D-44DB-BCFF-F7E805D9E363}" presName="compositeNode" presStyleCnt="0">
        <dgm:presLayoutVars>
          <dgm:bulletEnabled val="1"/>
        </dgm:presLayoutVars>
      </dgm:prSet>
      <dgm:spPr/>
    </dgm:pt>
    <dgm:pt modelId="{D03CDD96-D545-3046-95E7-08FFBA2F0A5D}" type="pres">
      <dgm:prSet presAssocID="{01126930-FC7D-44DB-BCFF-F7E805D9E363}" presName="bgRect" presStyleLbl="bgAccFollowNode1" presStyleIdx="1" presStyleCnt="3"/>
      <dgm:spPr/>
    </dgm:pt>
    <dgm:pt modelId="{ABE3146D-42BE-2B46-8775-17999639D747}" type="pres">
      <dgm:prSet presAssocID="{439F10A5-1932-4528-84B3-6BCA083972DA}" presName="sibTransNodeCircle" presStyleLbl="alignNode1" presStyleIdx="2" presStyleCnt="6">
        <dgm:presLayoutVars>
          <dgm:chMax val="0"/>
          <dgm:bulletEnabled/>
        </dgm:presLayoutVars>
      </dgm:prSet>
      <dgm:spPr/>
    </dgm:pt>
    <dgm:pt modelId="{306907BE-41F3-E244-8794-1C242F9911FF}" type="pres">
      <dgm:prSet presAssocID="{01126930-FC7D-44DB-BCFF-F7E805D9E363}" presName="bottomLine" presStyleLbl="alignNode1" presStyleIdx="3" presStyleCnt="6">
        <dgm:presLayoutVars/>
      </dgm:prSet>
      <dgm:spPr/>
    </dgm:pt>
    <dgm:pt modelId="{091588A4-FB5E-1C4A-9B1A-DBDF012CF3C4}" type="pres">
      <dgm:prSet presAssocID="{01126930-FC7D-44DB-BCFF-F7E805D9E363}" presName="nodeText" presStyleLbl="bgAccFollowNode1" presStyleIdx="1" presStyleCnt="3">
        <dgm:presLayoutVars>
          <dgm:bulletEnabled val="1"/>
        </dgm:presLayoutVars>
      </dgm:prSet>
      <dgm:spPr/>
    </dgm:pt>
    <dgm:pt modelId="{216A83DB-789D-8949-A38E-D50E933E71E5}" type="pres">
      <dgm:prSet presAssocID="{439F10A5-1932-4528-84B3-6BCA083972DA}" presName="sibTrans" presStyleCnt="0"/>
      <dgm:spPr/>
    </dgm:pt>
    <dgm:pt modelId="{EF4DFC00-4FE2-1A42-8D5C-8B778E3F461A}" type="pres">
      <dgm:prSet presAssocID="{54BCB32B-D1F1-4EAB-93CB-DC7A12C47629}" presName="compositeNode" presStyleCnt="0">
        <dgm:presLayoutVars>
          <dgm:bulletEnabled val="1"/>
        </dgm:presLayoutVars>
      </dgm:prSet>
      <dgm:spPr/>
    </dgm:pt>
    <dgm:pt modelId="{B5DBBD3D-B3F8-FE44-9EC8-14F13477F8CE}" type="pres">
      <dgm:prSet presAssocID="{54BCB32B-D1F1-4EAB-93CB-DC7A12C47629}" presName="bgRect" presStyleLbl="bgAccFollowNode1" presStyleIdx="2" presStyleCnt="3"/>
      <dgm:spPr/>
    </dgm:pt>
    <dgm:pt modelId="{17E2B471-81D7-B840-87B8-E240FC4DB30C}" type="pres">
      <dgm:prSet presAssocID="{DE9525E5-58FD-4E69-87A0-24DCDC5E468B}" presName="sibTransNodeCircle" presStyleLbl="alignNode1" presStyleIdx="4" presStyleCnt="6">
        <dgm:presLayoutVars>
          <dgm:chMax val="0"/>
          <dgm:bulletEnabled/>
        </dgm:presLayoutVars>
      </dgm:prSet>
      <dgm:spPr/>
    </dgm:pt>
    <dgm:pt modelId="{63A59A2D-BA41-EA45-BDE3-9984BEFF26F4}" type="pres">
      <dgm:prSet presAssocID="{54BCB32B-D1F1-4EAB-93CB-DC7A12C47629}" presName="bottomLine" presStyleLbl="alignNode1" presStyleIdx="5" presStyleCnt="6">
        <dgm:presLayoutVars/>
      </dgm:prSet>
      <dgm:spPr/>
    </dgm:pt>
    <dgm:pt modelId="{F08BF2DB-3ACA-974F-8925-CB983FBE2DCC}" type="pres">
      <dgm:prSet presAssocID="{54BCB32B-D1F1-4EAB-93CB-DC7A12C47629}" presName="nodeText" presStyleLbl="bgAccFollowNode1" presStyleIdx="2" presStyleCnt="3">
        <dgm:presLayoutVars>
          <dgm:bulletEnabled val="1"/>
        </dgm:presLayoutVars>
      </dgm:prSet>
      <dgm:spPr/>
    </dgm:pt>
  </dgm:ptLst>
  <dgm:cxnLst>
    <dgm:cxn modelId="{57B4F805-125F-0749-9964-914D88E76CE2}" type="presOf" srcId="{0D6D49CF-C054-4ADA-95D4-4189C98C62FB}" destId="{BB5CE0BD-B97A-1A41-A216-6C71949782D5}" srcOrd="0" destOrd="0" presId="urn:microsoft.com/office/officeart/2016/7/layout/BasicLinearProcessNumbered"/>
    <dgm:cxn modelId="{F36C661B-2A37-46C0-8B3E-04EA70302225}" srcId="{980ECDC2-3D2E-48BD-8103-DDCC43D8F16B}" destId="{54BCB32B-D1F1-4EAB-93CB-DC7A12C47629}" srcOrd="2" destOrd="0" parTransId="{A958F291-B5B3-49F3-8A48-5C51AB672B81}" sibTransId="{DE9525E5-58FD-4E69-87A0-24DCDC5E468B}"/>
    <dgm:cxn modelId="{AD482D44-39EF-E74E-893F-99D7C212DE86}" type="presOf" srcId="{980ECDC2-3D2E-48BD-8103-DDCC43D8F16B}" destId="{989C27E1-3D79-A84D-A7DB-EB02A09C7836}" srcOrd="0" destOrd="0" presId="urn:microsoft.com/office/officeart/2016/7/layout/BasicLinearProcessNumbered"/>
    <dgm:cxn modelId="{DE9CC05D-D9EA-B845-8751-4E55DD6AE580}" type="presOf" srcId="{01126930-FC7D-44DB-BCFF-F7E805D9E363}" destId="{091588A4-FB5E-1C4A-9B1A-DBDF012CF3C4}" srcOrd="1" destOrd="0" presId="urn:microsoft.com/office/officeart/2016/7/layout/BasicLinearProcessNumbered"/>
    <dgm:cxn modelId="{110E4B64-15B3-DD41-A969-52B7844ED0EB}" type="presOf" srcId="{54BCB32B-D1F1-4EAB-93CB-DC7A12C47629}" destId="{F08BF2DB-3ACA-974F-8925-CB983FBE2DCC}" srcOrd="1" destOrd="0" presId="urn:microsoft.com/office/officeart/2016/7/layout/BasicLinearProcessNumbered"/>
    <dgm:cxn modelId="{8BD2AC65-1192-674B-A1CA-05311FDA2A0E}" type="presOf" srcId="{65563780-C579-4CA7-97D8-48234045B7E6}" destId="{98797230-2948-694E-9F27-0A14E0C1F355}" srcOrd="1" destOrd="0" presId="urn:microsoft.com/office/officeart/2016/7/layout/BasicLinearProcessNumbered"/>
    <dgm:cxn modelId="{94266A7E-E490-904D-A847-D719B42C706C}" type="presOf" srcId="{01126930-FC7D-44DB-BCFF-F7E805D9E363}" destId="{D03CDD96-D545-3046-95E7-08FFBA2F0A5D}" srcOrd="0" destOrd="0" presId="urn:microsoft.com/office/officeart/2016/7/layout/BasicLinearProcessNumbered"/>
    <dgm:cxn modelId="{25984A87-E2A4-6B4D-B246-D2776D4EA00D}" type="presOf" srcId="{65563780-C579-4CA7-97D8-48234045B7E6}" destId="{12BADF5F-47C2-D445-98EA-C0B394F9232B}" srcOrd="0" destOrd="0" presId="urn:microsoft.com/office/officeart/2016/7/layout/BasicLinearProcessNumbered"/>
    <dgm:cxn modelId="{5D37899E-6686-427F-860B-60DD7C1F3D1C}" srcId="{980ECDC2-3D2E-48BD-8103-DDCC43D8F16B}" destId="{01126930-FC7D-44DB-BCFF-F7E805D9E363}" srcOrd="1" destOrd="0" parTransId="{2D04E7E3-9B7C-442C-8424-2D887E141B12}" sibTransId="{439F10A5-1932-4528-84B3-6BCA083972DA}"/>
    <dgm:cxn modelId="{8C10E3B6-B5C0-1641-9EDC-16AF149FF1BD}" type="presOf" srcId="{439F10A5-1932-4528-84B3-6BCA083972DA}" destId="{ABE3146D-42BE-2B46-8775-17999639D747}" srcOrd="0" destOrd="0" presId="urn:microsoft.com/office/officeart/2016/7/layout/BasicLinearProcessNumbered"/>
    <dgm:cxn modelId="{32FB65C0-B1F9-4427-A9C8-0DC3437BA7EB}" srcId="{980ECDC2-3D2E-48BD-8103-DDCC43D8F16B}" destId="{65563780-C579-4CA7-97D8-48234045B7E6}" srcOrd="0" destOrd="0" parTransId="{544E6EB3-F91B-409A-BCA7-819FBA83A979}" sibTransId="{0D6D49CF-C054-4ADA-95D4-4189C98C62FB}"/>
    <dgm:cxn modelId="{33A7CAD3-689A-004A-885E-56B16CC3E6AB}" type="presOf" srcId="{54BCB32B-D1F1-4EAB-93CB-DC7A12C47629}" destId="{B5DBBD3D-B3F8-FE44-9EC8-14F13477F8CE}" srcOrd="0" destOrd="0" presId="urn:microsoft.com/office/officeart/2016/7/layout/BasicLinearProcessNumbered"/>
    <dgm:cxn modelId="{CF1ABFFC-01AB-C845-8769-015BC5876A2B}" type="presOf" srcId="{DE9525E5-58FD-4E69-87A0-24DCDC5E468B}" destId="{17E2B471-81D7-B840-87B8-E240FC4DB30C}" srcOrd="0" destOrd="0" presId="urn:microsoft.com/office/officeart/2016/7/layout/BasicLinearProcessNumbered"/>
    <dgm:cxn modelId="{2EB6B539-1AFB-D94B-B5C7-088462BCAC6A}" type="presParOf" srcId="{989C27E1-3D79-A84D-A7DB-EB02A09C7836}" destId="{D929D39B-67C9-8E48-B954-B35630112D68}" srcOrd="0" destOrd="0" presId="urn:microsoft.com/office/officeart/2016/7/layout/BasicLinearProcessNumbered"/>
    <dgm:cxn modelId="{EE9D7B60-30EC-0C40-AD90-E30323777530}" type="presParOf" srcId="{D929D39B-67C9-8E48-B954-B35630112D68}" destId="{12BADF5F-47C2-D445-98EA-C0B394F9232B}" srcOrd="0" destOrd="0" presId="urn:microsoft.com/office/officeart/2016/7/layout/BasicLinearProcessNumbered"/>
    <dgm:cxn modelId="{90B700BB-A133-4245-8851-BAFA4875A72F}" type="presParOf" srcId="{D929D39B-67C9-8E48-B954-B35630112D68}" destId="{BB5CE0BD-B97A-1A41-A216-6C71949782D5}" srcOrd="1" destOrd="0" presId="urn:microsoft.com/office/officeart/2016/7/layout/BasicLinearProcessNumbered"/>
    <dgm:cxn modelId="{2E29BC7A-5598-3745-8CF4-ED6FA5321FBB}" type="presParOf" srcId="{D929D39B-67C9-8E48-B954-B35630112D68}" destId="{1B0BC300-68EF-0244-A3B7-37866C1EAD54}" srcOrd="2" destOrd="0" presId="urn:microsoft.com/office/officeart/2016/7/layout/BasicLinearProcessNumbered"/>
    <dgm:cxn modelId="{6AF185B6-F32D-1D47-BC95-0AA5833A5DCF}" type="presParOf" srcId="{D929D39B-67C9-8E48-B954-B35630112D68}" destId="{98797230-2948-694E-9F27-0A14E0C1F355}" srcOrd="3" destOrd="0" presId="urn:microsoft.com/office/officeart/2016/7/layout/BasicLinearProcessNumbered"/>
    <dgm:cxn modelId="{FC856BCE-EB66-6C44-97FF-EB26F2C47361}" type="presParOf" srcId="{989C27E1-3D79-A84D-A7DB-EB02A09C7836}" destId="{A7FAEB63-BDB9-CF4A-83B2-50DE930A7743}" srcOrd="1" destOrd="0" presId="urn:microsoft.com/office/officeart/2016/7/layout/BasicLinearProcessNumbered"/>
    <dgm:cxn modelId="{2F05CA6B-2F90-3B43-AF19-2CCEA875D69F}" type="presParOf" srcId="{989C27E1-3D79-A84D-A7DB-EB02A09C7836}" destId="{8CAC87FC-B3F5-A143-AAC5-D432C89CB19C}" srcOrd="2" destOrd="0" presId="urn:microsoft.com/office/officeart/2016/7/layout/BasicLinearProcessNumbered"/>
    <dgm:cxn modelId="{6AC5EB9F-F404-B741-9905-625F10703C51}" type="presParOf" srcId="{8CAC87FC-B3F5-A143-AAC5-D432C89CB19C}" destId="{D03CDD96-D545-3046-95E7-08FFBA2F0A5D}" srcOrd="0" destOrd="0" presId="urn:microsoft.com/office/officeart/2016/7/layout/BasicLinearProcessNumbered"/>
    <dgm:cxn modelId="{B908B63B-F8F1-4A4E-B1DE-969141FB5E9A}" type="presParOf" srcId="{8CAC87FC-B3F5-A143-AAC5-D432C89CB19C}" destId="{ABE3146D-42BE-2B46-8775-17999639D747}" srcOrd="1" destOrd="0" presId="urn:microsoft.com/office/officeart/2016/7/layout/BasicLinearProcessNumbered"/>
    <dgm:cxn modelId="{C6E9BDB2-884A-3044-8C2A-720C1B35BEEB}" type="presParOf" srcId="{8CAC87FC-B3F5-A143-AAC5-D432C89CB19C}" destId="{306907BE-41F3-E244-8794-1C242F9911FF}" srcOrd="2" destOrd="0" presId="urn:microsoft.com/office/officeart/2016/7/layout/BasicLinearProcessNumbered"/>
    <dgm:cxn modelId="{AD43FE1C-4AC7-0145-9E36-60EF0971EE97}" type="presParOf" srcId="{8CAC87FC-B3F5-A143-AAC5-D432C89CB19C}" destId="{091588A4-FB5E-1C4A-9B1A-DBDF012CF3C4}" srcOrd="3" destOrd="0" presId="urn:microsoft.com/office/officeart/2016/7/layout/BasicLinearProcessNumbered"/>
    <dgm:cxn modelId="{472537CD-7848-3342-85B8-D1262C5318C9}" type="presParOf" srcId="{989C27E1-3D79-A84D-A7DB-EB02A09C7836}" destId="{216A83DB-789D-8949-A38E-D50E933E71E5}" srcOrd="3" destOrd="0" presId="urn:microsoft.com/office/officeart/2016/7/layout/BasicLinearProcessNumbered"/>
    <dgm:cxn modelId="{04C68750-3633-AA4D-AB75-9DB0A8684B46}" type="presParOf" srcId="{989C27E1-3D79-A84D-A7DB-EB02A09C7836}" destId="{EF4DFC00-4FE2-1A42-8D5C-8B778E3F461A}" srcOrd="4" destOrd="0" presId="urn:microsoft.com/office/officeart/2016/7/layout/BasicLinearProcessNumbered"/>
    <dgm:cxn modelId="{CB34319C-6974-0140-99E9-EFF1D49C52D9}" type="presParOf" srcId="{EF4DFC00-4FE2-1A42-8D5C-8B778E3F461A}" destId="{B5DBBD3D-B3F8-FE44-9EC8-14F13477F8CE}" srcOrd="0" destOrd="0" presId="urn:microsoft.com/office/officeart/2016/7/layout/BasicLinearProcessNumbered"/>
    <dgm:cxn modelId="{21B8918D-8AED-6244-A60D-0DBC24105209}" type="presParOf" srcId="{EF4DFC00-4FE2-1A42-8D5C-8B778E3F461A}" destId="{17E2B471-81D7-B840-87B8-E240FC4DB30C}" srcOrd="1" destOrd="0" presId="urn:microsoft.com/office/officeart/2016/7/layout/BasicLinearProcessNumbered"/>
    <dgm:cxn modelId="{6748D035-BDA3-D545-BE30-DB33EB04E6E1}" type="presParOf" srcId="{EF4DFC00-4FE2-1A42-8D5C-8B778E3F461A}" destId="{63A59A2D-BA41-EA45-BDE3-9984BEFF26F4}" srcOrd="2" destOrd="0" presId="urn:microsoft.com/office/officeart/2016/7/layout/BasicLinearProcessNumbered"/>
    <dgm:cxn modelId="{18E1B950-B364-6F4B-AAC1-528884F233B8}" type="presParOf" srcId="{EF4DFC00-4FE2-1A42-8D5C-8B778E3F461A}" destId="{F08BF2DB-3ACA-974F-8925-CB983FBE2DC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0ECDC2-3D2E-48BD-8103-DDCC43D8F16B}"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65563780-C579-4CA7-97D8-48234045B7E6}">
      <dgm:prSet/>
      <dgm:spPr>
        <a:solidFill>
          <a:schemeClr val="bg2">
            <a:lumMod val="90000"/>
            <a:alpha val="90000"/>
          </a:schemeClr>
        </a:solidFill>
        <a:ln>
          <a:solidFill>
            <a:schemeClr val="tx1">
              <a:alpha val="90000"/>
            </a:schemeClr>
          </a:solidFill>
        </a:ln>
      </dgm:spPr>
      <dgm:t>
        <a:bodyPr/>
        <a:lstStyle/>
        <a:p>
          <a:r>
            <a:rPr lang="en-US" dirty="0"/>
            <a:t>1.</a:t>
          </a:r>
          <a:r>
            <a:rPr lang="en-US" b="1" dirty="0"/>
            <a:t>Investigate the Spatial and Temporal trends of buprenorphine prescriptions and treatment episodes, and connect with socioeconomical factors (SDOH) (R Shiny App) </a:t>
          </a:r>
          <a:endParaRPr lang="en-US" dirty="0"/>
        </a:p>
      </dgm:t>
    </dgm:pt>
    <dgm:pt modelId="{544E6EB3-F91B-409A-BCA7-819FBA83A979}" type="parTrans" cxnId="{32FB65C0-B1F9-4427-A9C8-0DC3437BA7EB}">
      <dgm:prSet/>
      <dgm:spPr/>
      <dgm:t>
        <a:bodyPr/>
        <a:lstStyle/>
        <a:p>
          <a:endParaRPr lang="en-US"/>
        </a:p>
      </dgm:t>
    </dgm:pt>
    <dgm:pt modelId="{0D6D49CF-C054-4ADA-95D4-4189C98C62FB}" type="sibTrans" cxnId="{32FB65C0-B1F9-4427-A9C8-0DC3437BA7EB}">
      <dgm:prSet phldrT="1" phldr="0"/>
      <dgm:spPr/>
      <dgm:t>
        <a:bodyPr/>
        <a:lstStyle/>
        <a:p>
          <a:r>
            <a:rPr lang="en-US"/>
            <a:t>1</a:t>
          </a:r>
        </a:p>
      </dgm:t>
    </dgm:pt>
    <dgm:pt modelId="{01126930-FC7D-44DB-BCFF-F7E805D9E363}">
      <dgm:prSet/>
      <dgm:spPr>
        <a:solidFill>
          <a:srgbClr val="00B0F0">
            <a:alpha val="90000"/>
          </a:srgbClr>
        </a:solidFill>
      </dgm:spPr>
      <dgm:t>
        <a:bodyPr/>
        <a:lstStyle/>
        <a:p>
          <a:r>
            <a:rPr lang="en-US" dirty="0"/>
            <a:t>2.Model the risk of MOUD treatment discontinuation using statistical and machine learning methods </a:t>
          </a:r>
        </a:p>
      </dgm:t>
    </dgm:pt>
    <dgm:pt modelId="{2D04E7E3-9B7C-442C-8424-2D887E141B12}" type="parTrans" cxnId="{5D37899E-6686-427F-860B-60DD7C1F3D1C}">
      <dgm:prSet/>
      <dgm:spPr/>
      <dgm:t>
        <a:bodyPr/>
        <a:lstStyle/>
        <a:p>
          <a:endParaRPr lang="en-US"/>
        </a:p>
      </dgm:t>
    </dgm:pt>
    <dgm:pt modelId="{439F10A5-1932-4528-84B3-6BCA083972DA}" type="sibTrans" cxnId="{5D37899E-6686-427F-860B-60DD7C1F3D1C}">
      <dgm:prSet phldrT="2" phldr="0"/>
      <dgm:spPr/>
      <dgm:t>
        <a:bodyPr/>
        <a:lstStyle/>
        <a:p>
          <a:r>
            <a:rPr lang="en-US"/>
            <a:t>2</a:t>
          </a:r>
        </a:p>
      </dgm:t>
    </dgm:pt>
    <dgm:pt modelId="{54BCB32B-D1F1-4EAB-93CB-DC7A12C47629}">
      <dgm:prSet/>
      <dgm:spPr/>
      <dgm:t>
        <a:bodyPr/>
        <a:lstStyle/>
        <a:p>
          <a:r>
            <a:rPr lang="en-US"/>
            <a:t>3.Develop a two-stage Virtual Twins ML approach to identify subgroups particularly vulnerable to gender, socioeconomical, and health insurance type disparities in discontinuation </a:t>
          </a:r>
        </a:p>
      </dgm:t>
    </dgm:pt>
    <dgm:pt modelId="{A958F291-B5B3-49F3-8A48-5C51AB672B81}" type="parTrans" cxnId="{F36C661B-2A37-46C0-8B3E-04EA70302225}">
      <dgm:prSet/>
      <dgm:spPr/>
      <dgm:t>
        <a:bodyPr/>
        <a:lstStyle/>
        <a:p>
          <a:endParaRPr lang="en-US"/>
        </a:p>
      </dgm:t>
    </dgm:pt>
    <dgm:pt modelId="{DE9525E5-58FD-4E69-87A0-24DCDC5E468B}" type="sibTrans" cxnId="{F36C661B-2A37-46C0-8B3E-04EA70302225}">
      <dgm:prSet phldrT="3" phldr="0"/>
      <dgm:spPr/>
      <dgm:t>
        <a:bodyPr/>
        <a:lstStyle/>
        <a:p>
          <a:r>
            <a:rPr lang="en-US"/>
            <a:t>3</a:t>
          </a:r>
        </a:p>
      </dgm:t>
    </dgm:pt>
    <dgm:pt modelId="{989C27E1-3D79-A84D-A7DB-EB02A09C7836}" type="pres">
      <dgm:prSet presAssocID="{980ECDC2-3D2E-48BD-8103-DDCC43D8F16B}" presName="Name0" presStyleCnt="0">
        <dgm:presLayoutVars>
          <dgm:animLvl val="lvl"/>
          <dgm:resizeHandles val="exact"/>
        </dgm:presLayoutVars>
      </dgm:prSet>
      <dgm:spPr/>
    </dgm:pt>
    <dgm:pt modelId="{D929D39B-67C9-8E48-B954-B35630112D68}" type="pres">
      <dgm:prSet presAssocID="{65563780-C579-4CA7-97D8-48234045B7E6}" presName="compositeNode" presStyleCnt="0">
        <dgm:presLayoutVars>
          <dgm:bulletEnabled val="1"/>
        </dgm:presLayoutVars>
      </dgm:prSet>
      <dgm:spPr/>
    </dgm:pt>
    <dgm:pt modelId="{12BADF5F-47C2-D445-98EA-C0B394F9232B}" type="pres">
      <dgm:prSet presAssocID="{65563780-C579-4CA7-97D8-48234045B7E6}" presName="bgRect" presStyleLbl="bgAccFollowNode1" presStyleIdx="0" presStyleCnt="3"/>
      <dgm:spPr/>
    </dgm:pt>
    <dgm:pt modelId="{BB5CE0BD-B97A-1A41-A216-6C71949782D5}" type="pres">
      <dgm:prSet presAssocID="{0D6D49CF-C054-4ADA-95D4-4189C98C62FB}" presName="sibTransNodeCircle" presStyleLbl="alignNode1" presStyleIdx="0" presStyleCnt="6">
        <dgm:presLayoutVars>
          <dgm:chMax val="0"/>
          <dgm:bulletEnabled/>
        </dgm:presLayoutVars>
      </dgm:prSet>
      <dgm:spPr/>
    </dgm:pt>
    <dgm:pt modelId="{1B0BC300-68EF-0244-A3B7-37866C1EAD54}" type="pres">
      <dgm:prSet presAssocID="{65563780-C579-4CA7-97D8-48234045B7E6}" presName="bottomLine" presStyleLbl="alignNode1" presStyleIdx="1" presStyleCnt="6">
        <dgm:presLayoutVars/>
      </dgm:prSet>
      <dgm:spPr/>
    </dgm:pt>
    <dgm:pt modelId="{98797230-2948-694E-9F27-0A14E0C1F355}" type="pres">
      <dgm:prSet presAssocID="{65563780-C579-4CA7-97D8-48234045B7E6}" presName="nodeText" presStyleLbl="bgAccFollowNode1" presStyleIdx="0" presStyleCnt="3">
        <dgm:presLayoutVars>
          <dgm:bulletEnabled val="1"/>
        </dgm:presLayoutVars>
      </dgm:prSet>
      <dgm:spPr/>
    </dgm:pt>
    <dgm:pt modelId="{A7FAEB63-BDB9-CF4A-83B2-50DE930A7743}" type="pres">
      <dgm:prSet presAssocID="{0D6D49CF-C054-4ADA-95D4-4189C98C62FB}" presName="sibTrans" presStyleCnt="0"/>
      <dgm:spPr/>
    </dgm:pt>
    <dgm:pt modelId="{8CAC87FC-B3F5-A143-AAC5-D432C89CB19C}" type="pres">
      <dgm:prSet presAssocID="{01126930-FC7D-44DB-BCFF-F7E805D9E363}" presName="compositeNode" presStyleCnt="0">
        <dgm:presLayoutVars>
          <dgm:bulletEnabled val="1"/>
        </dgm:presLayoutVars>
      </dgm:prSet>
      <dgm:spPr/>
    </dgm:pt>
    <dgm:pt modelId="{D03CDD96-D545-3046-95E7-08FFBA2F0A5D}" type="pres">
      <dgm:prSet presAssocID="{01126930-FC7D-44DB-BCFF-F7E805D9E363}" presName="bgRect" presStyleLbl="bgAccFollowNode1" presStyleIdx="1" presStyleCnt="3"/>
      <dgm:spPr/>
    </dgm:pt>
    <dgm:pt modelId="{ABE3146D-42BE-2B46-8775-17999639D747}" type="pres">
      <dgm:prSet presAssocID="{439F10A5-1932-4528-84B3-6BCA083972DA}" presName="sibTransNodeCircle" presStyleLbl="alignNode1" presStyleIdx="2" presStyleCnt="6">
        <dgm:presLayoutVars>
          <dgm:chMax val="0"/>
          <dgm:bulletEnabled/>
        </dgm:presLayoutVars>
      </dgm:prSet>
      <dgm:spPr/>
    </dgm:pt>
    <dgm:pt modelId="{306907BE-41F3-E244-8794-1C242F9911FF}" type="pres">
      <dgm:prSet presAssocID="{01126930-FC7D-44DB-BCFF-F7E805D9E363}" presName="bottomLine" presStyleLbl="alignNode1" presStyleIdx="3" presStyleCnt="6">
        <dgm:presLayoutVars/>
      </dgm:prSet>
      <dgm:spPr/>
    </dgm:pt>
    <dgm:pt modelId="{091588A4-FB5E-1C4A-9B1A-DBDF012CF3C4}" type="pres">
      <dgm:prSet presAssocID="{01126930-FC7D-44DB-BCFF-F7E805D9E363}" presName="nodeText" presStyleLbl="bgAccFollowNode1" presStyleIdx="1" presStyleCnt="3">
        <dgm:presLayoutVars>
          <dgm:bulletEnabled val="1"/>
        </dgm:presLayoutVars>
      </dgm:prSet>
      <dgm:spPr/>
    </dgm:pt>
    <dgm:pt modelId="{216A83DB-789D-8949-A38E-D50E933E71E5}" type="pres">
      <dgm:prSet presAssocID="{439F10A5-1932-4528-84B3-6BCA083972DA}" presName="sibTrans" presStyleCnt="0"/>
      <dgm:spPr/>
    </dgm:pt>
    <dgm:pt modelId="{EF4DFC00-4FE2-1A42-8D5C-8B778E3F461A}" type="pres">
      <dgm:prSet presAssocID="{54BCB32B-D1F1-4EAB-93CB-DC7A12C47629}" presName="compositeNode" presStyleCnt="0">
        <dgm:presLayoutVars>
          <dgm:bulletEnabled val="1"/>
        </dgm:presLayoutVars>
      </dgm:prSet>
      <dgm:spPr/>
    </dgm:pt>
    <dgm:pt modelId="{B5DBBD3D-B3F8-FE44-9EC8-14F13477F8CE}" type="pres">
      <dgm:prSet presAssocID="{54BCB32B-D1F1-4EAB-93CB-DC7A12C47629}" presName="bgRect" presStyleLbl="bgAccFollowNode1" presStyleIdx="2" presStyleCnt="3"/>
      <dgm:spPr/>
    </dgm:pt>
    <dgm:pt modelId="{17E2B471-81D7-B840-87B8-E240FC4DB30C}" type="pres">
      <dgm:prSet presAssocID="{DE9525E5-58FD-4E69-87A0-24DCDC5E468B}" presName="sibTransNodeCircle" presStyleLbl="alignNode1" presStyleIdx="4" presStyleCnt="6">
        <dgm:presLayoutVars>
          <dgm:chMax val="0"/>
          <dgm:bulletEnabled/>
        </dgm:presLayoutVars>
      </dgm:prSet>
      <dgm:spPr/>
    </dgm:pt>
    <dgm:pt modelId="{63A59A2D-BA41-EA45-BDE3-9984BEFF26F4}" type="pres">
      <dgm:prSet presAssocID="{54BCB32B-D1F1-4EAB-93CB-DC7A12C47629}" presName="bottomLine" presStyleLbl="alignNode1" presStyleIdx="5" presStyleCnt="6">
        <dgm:presLayoutVars/>
      </dgm:prSet>
      <dgm:spPr/>
    </dgm:pt>
    <dgm:pt modelId="{F08BF2DB-3ACA-974F-8925-CB983FBE2DCC}" type="pres">
      <dgm:prSet presAssocID="{54BCB32B-D1F1-4EAB-93CB-DC7A12C47629}" presName="nodeText" presStyleLbl="bgAccFollowNode1" presStyleIdx="2" presStyleCnt="3">
        <dgm:presLayoutVars>
          <dgm:bulletEnabled val="1"/>
        </dgm:presLayoutVars>
      </dgm:prSet>
      <dgm:spPr/>
    </dgm:pt>
  </dgm:ptLst>
  <dgm:cxnLst>
    <dgm:cxn modelId="{57B4F805-125F-0749-9964-914D88E76CE2}" type="presOf" srcId="{0D6D49CF-C054-4ADA-95D4-4189C98C62FB}" destId="{BB5CE0BD-B97A-1A41-A216-6C71949782D5}" srcOrd="0" destOrd="0" presId="urn:microsoft.com/office/officeart/2016/7/layout/BasicLinearProcessNumbered"/>
    <dgm:cxn modelId="{F36C661B-2A37-46C0-8B3E-04EA70302225}" srcId="{980ECDC2-3D2E-48BD-8103-DDCC43D8F16B}" destId="{54BCB32B-D1F1-4EAB-93CB-DC7A12C47629}" srcOrd="2" destOrd="0" parTransId="{A958F291-B5B3-49F3-8A48-5C51AB672B81}" sibTransId="{DE9525E5-58FD-4E69-87A0-24DCDC5E468B}"/>
    <dgm:cxn modelId="{AD482D44-39EF-E74E-893F-99D7C212DE86}" type="presOf" srcId="{980ECDC2-3D2E-48BD-8103-DDCC43D8F16B}" destId="{989C27E1-3D79-A84D-A7DB-EB02A09C7836}" srcOrd="0" destOrd="0" presId="urn:microsoft.com/office/officeart/2016/7/layout/BasicLinearProcessNumbered"/>
    <dgm:cxn modelId="{DE9CC05D-D9EA-B845-8751-4E55DD6AE580}" type="presOf" srcId="{01126930-FC7D-44DB-BCFF-F7E805D9E363}" destId="{091588A4-FB5E-1C4A-9B1A-DBDF012CF3C4}" srcOrd="1" destOrd="0" presId="urn:microsoft.com/office/officeart/2016/7/layout/BasicLinearProcessNumbered"/>
    <dgm:cxn modelId="{110E4B64-15B3-DD41-A969-52B7844ED0EB}" type="presOf" srcId="{54BCB32B-D1F1-4EAB-93CB-DC7A12C47629}" destId="{F08BF2DB-3ACA-974F-8925-CB983FBE2DCC}" srcOrd="1" destOrd="0" presId="urn:microsoft.com/office/officeart/2016/7/layout/BasicLinearProcessNumbered"/>
    <dgm:cxn modelId="{8BD2AC65-1192-674B-A1CA-05311FDA2A0E}" type="presOf" srcId="{65563780-C579-4CA7-97D8-48234045B7E6}" destId="{98797230-2948-694E-9F27-0A14E0C1F355}" srcOrd="1" destOrd="0" presId="urn:microsoft.com/office/officeart/2016/7/layout/BasicLinearProcessNumbered"/>
    <dgm:cxn modelId="{94266A7E-E490-904D-A847-D719B42C706C}" type="presOf" srcId="{01126930-FC7D-44DB-BCFF-F7E805D9E363}" destId="{D03CDD96-D545-3046-95E7-08FFBA2F0A5D}" srcOrd="0" destOrd="0" presId="urn:microsoft.com/office/officeart/2016/7/layout/BasicLinearProcessNumbered"/>
    <dgm:cxn modelId="{25984A87-E2A4-6B4D-B246-D2776D4EA00D}" type="presOf" srcId="{65563780-C579-4CA7-97D8-48234045B7E6}" destId="{12BADF5F-47C2-D445-98EA-C0B394F9232B}" srcOrd="0" destOrd="0" presId="urn:microsoft.com/office/officeart/2016/7/layout/BasicLinearProcessNumbered"/>
    <dgm:cxn modelId="{5D37899E-6686-427F-860B-60DD7C1F3D1C}" srcId="{980ECDC2-3D2E-48BD-8103-DDCC43D8F16B}" destId="{01126930-FC7D-44DB-BCFF-F7E805D9E363}" srcOrd="1" destOrd="0" parTransId="{2D04E7E3-9B7C-442C-8424-2D887E141B12}" sibTransId="{439F10A5-1932-4528-84B3-6BCA083972DA}"/>
    <dgm:cxn modelId="{8C10E3B6-B5C0-1641-9EDC-16AF149FF1BD}" type="presOf" srcId="{439F10A5-1932-4528-84B3-6BCA083972DA}" destId="{ABE3146D-42BE-2B46-8775-17999639D747}" srcOrd="0" destOrd="0" presId="urn:microsoft.com/office/officeart/2016/7/layout/BasicLinearProcessNumbered"/>
    <dgm:cxn modelId="{32FB65C0-B1F9-4427-A9C8-0DC3437BA7EB}" srcId="{980ECDC2-3D2E-48BD-8103-DDCC43D8F16B}" destId="{65563780-C579-4CA7-97D8-48234045B7E6}" srcOrd="0" destOrd="0" parTransId="{544E6EB3-F91B-409A-BCA7-819FBA83A979}" sibTransId="{0D6D49CF-C054-4ADA-95D4-4189C98C62FB}"/>
    <dgm:cxn modelId="{33A7CAD3-689A-004A-885E-56B16CC3E6AB}" type="presOf" srcId="{54BCB32B-D1F1-4EAB-93CB-DC7A12C47629}" destId="{B5DBBD3D-B3F8-FE44-9EC8-14F13477F8CE}" srcOrd="0" destOrd="0" presId="urn:microsoft.com/office/officeart/2016/7/layout/BasicLinearProcessNumbered"/>
    <dgm:cxn modelId="{CF1ABFFC-01AB-C845-8769-015BC5876A2B}" type="presOf" srcId="{DE9525E5-58FD-4E69-87A0-24DCDC5E468B}" destId="{17E2B471-81D7-B840-87B8-E240FC4DB30C}" srcOrd="0" destOrd="0" presId="urn:microsoft.com/office/officeart/2016/7/layout/BasicLinearProcessNumbered"/>
    <dgm:cxn modelId="{2EB6B539-1AFB-D94B-B5C7-088462BCAC6A}" type="presParOf" srcId="{989C27E1-3D79-A84D-A7DB-EB02A09C7836}" destId="{D929D39B-67C9-8E48-B954-B35630112D68}" srcOrd="0" destOrd="0" presId="urn:microsoft.com/office/officeart/2016/7/layout/BasicLinearProcessNumbered"/>
    <dgm:cxn modelId="{EE9D7B60-30EC-0C40-AD90-E30323777530}" type="presParOf" srcId="{D929D39B-67C9-8E48-B954-B35630112D68}" destId="{12BADF5F-47C2-D445-98EA-C0B394F9232B}" srcOrd="0" destOrd="0" presId="urn:microsoft.com/office/officeart/2016/7/layout/BasicLinearProcessNumbered"/>
    <dgm:cxn modelId="{90B700BB-A133-4245-8851-BAFA4875A72F}" type="presParOf" srcId="{D929D39B-67C9-8E48-B954-B35630112D68}" destId="{BB5CE0BD-B97A-1A41-A216-6C71949782D5}" srcOrd="1" destOrd="0" presId="urn:microsoft.com/office/officeart/2016/7/layout/BasicLinearProcessNumbered"/>
    <dgm:cxn modelId="{2E29BC7A-5598-3745-8CF4-ED6FA5321FBB}" type="presParOf" srcId="{D929D39B-67C9-8E48-B954-B35630112D68}" destId="{1B0BC300-68EF-0244-A3B7-37866C1EAD54}" srcOrd="2" destOrd="0" presId="urn:microsoft.com/office/officeart/2016/7/layout/BasicLinearProcessNumbered"/>
    <dgm:cxn modelId="{6AF185B6-F32D-1D47-BC95-0AA5833A5DCF}" type="presParOf" srcId="{D929D39B-67C9-8E48-B954-B35630112D68}" destId="{98797230-2948-694E-9F27-0A14E0C1F355}" srcOrd="3" destOrd="0" presId="urn:microsoft.com/office/officeart/2016/7/layout/BasicLinearProcessNumbered"/>
    <dgm:cxn modelId="{FC856BCE-EB66-6C44-97FF-EB26F2C47361}" type="presParOf" srcId="{989C27E1-3D79-A84D-A7DB-EB02A09C7836}" destId="{A7FAEB63-BDB9-CF4A-83B2-50DE930A7743}" srcOrd="1" destOrd="0" presId="urn:microsoft.com/office/officeart/2016/7/layout/BasicLinearProcessNumbered"/>
    <dgm:cxn modelId="{2F05CA6B-2F90-3B43-AF19-2CCEA875D69F}" type="presParOf" srcId="{989C27E1-3D79-A84D-A7DB-EB02A09C7836}" destId="{8CAC87FC-B3F5-A143-AAC5-D432C89CB19C}" srcOrd="2" destOrd="0" presId="urn:microsoft.com/office/officeart/2016/7/layout/BasicLinearProcessNumbered"/>
    <dgm:cxn modelId="{6AC5EB9F-F404-B741-9905-625F10703C51}" type="presParOf" srcId="{8CAC87FC-B3F5-A143-AAC5-D432C89CB19C}" destId="{D03CDD96-D545-3046-95E7-08FFBA2F0A5D}" srcOrd="0" destOrd="0" presId="urn:microsoft.com/office/officeart/2016/7/layout/BasicLinearProcessNumbered"/>
    <dgm:cxn modelId="{B908B63B-F8F1-4A4E-B1DE-969141FB5E9A}" type="presParOf" srcId="{8CAC87FC-B3F5-A143-AAC5-D432C89CB19C}" destId="{ABE3146D-42BE-2B46-8775-17999639D747}" srcOrd="1" destOrd="0" presId="urn:microsoft.com/office/officeart/2016/7/layout/BasicLinearProcessNumbered"/>
    <dgm:cxn modelId="{C6E9BDB2-884A-3044-8C2A-720C1B35BEEB}" type="presParOf" srcId="{8CAC87FC-B3F5-A143-AAC5-D432C89CB19C}" destId="{306907BE-41F3-E244-8794-1C242F9911FF}" srcOrd="2" destOrd="0" presId="urn:microsoft.com/office/officeart/2016/7/layout/BasicLinearProcessNumbered"/>
    <dgm:cxn modelId="{AD43FE1C-4AC7-0145-9E36-60EF0971EE97}" type="presParOf" srcId="{8CAC87FC-B3F5-A143-AAC5-D432C89CB19C}" destId="{091588A4-FB5E-1C4A-9B1A-DBDF012CF3C4}" srcOrd="3" destOrd="0" presId="urn:microsoft.com/office/officeart/2016/7/layout/BasicLinearProcessNumbered"/>
    <dgm:cxn modelId="{472537CD-7848-3342-85B8-D1262C5318C9}" type="presParOf" srcId="{989C27E1-3D79-A84D-A7DB-EB02A09C7836}" destId="{216A83DB-789D-8949-A38E-D50E933E71E5}" srcOrd="3" destOrd="0" presId="urn:microsoft.com/office/officeart/2016/7/layout/BasicLinearProcessNumbered"/>
    <dgm:cxn modelId="{04C68750-3633-AA4D-AB75-9DB0A8684B46}" type="presParOf" srcId="{989C27E1-3D79-A84D-A7DB-EB02A09C7836}" destId="{EF4DFC00-4FE2-1A42-8D5C-8B778E3F461A}" srcOrd="4" destOrd="0" presId="urn:microsoft.com/office/officeart/2016/7/layout/BasicLinearProcessNumbered"/>
    <dgm:cxn modelId="{CB34319C-6974-0140-99E9-EFF1D49C52D9}" type="presParOf" srcId="{EF4DFC00-4FE2-1A42-8D5C-8B778E3F461A}" destId="{B5DBBD3D-B3F8-FE44-9EC8-14F13477F8CE}" srcOrd="0" destOrd="0" presId="urn:microsoft.com/office/officeart/2016/7/layout/BasicLinearProcessNumbered"/>
    <dgm:cxn modelId="{21B8918D-8AED-6244-A60D-0DBC24105209}" type="presParOf" srcId="{EF4DFC00-4FE2-1A42-8D5C-8B778E3F461A}" destId="{17E2B471-81D7-B840-87B8-E240FC4DB30C}" srcOrd="1" destOrd="0" presId="urn:microsoft.com/office/officeart/2016/7/layout/BasicLinearProcessNumbered"/>
    <dgm:cxn modelId="{6748D035-BDA3-D545-BE30-DB33EB04E6E1}" type="presParOf" srcId="{EF4DFC00-4FE2-1A42-8D5C-8B778E3F461A}" destId="{63A59A2D-BA41-EA45-BDE3-9984BEFF26F4}" srcOrd="2" destOrd="0" presId="urn:microsoft.com/office/officeart/2016/7/layout/BasicLinearProcessNumbered"/>
    <dgm:cxn modelId="{18E1B950-B364-6F4B-AAC1-528884F233B8}" type="presParOf" srcId="{EF4DFC00-4FE2-1A42-8D5C-8B778E3F461A}" destId="{F08BF2DB-3ACA-974F-8925-CB983FBE2DC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0ECDC2-3D2E-48BD-8103-DDCC43D8F16B}"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65563780-C579-4CA7-97D8-48234045B7E6}">
      <dgm:prSet/>
      <dgm:spPr>
        <a:solidFill>
          <a:schemeClr val="bg2">
            <a:lumMod val="90000"/>
            <a:alpha val="90000"/>
          </a:schemeClr>
        </a:solidFill>
        <a:ln>
          <a:solidFill>
            <a:schemeClr val="tx1">
              <a:alpha val="90000"/>
            </a:schemeClr>
          </a:solidFill>
        </a:ln>
      </dgm:spPr>
      <dgm:t>
        <a:bodyPr/>
        <a:lstStyle/>
        <a:p>
          <a:r>
            <a:rPr lang="en-US" dirty="0"/>
            <a:t>1.</a:t>
          </a:r>
          <a:r>
            <a:rPr lang="en-US" b="1" dirty="0"/>
            <a:t>Investigate the Spatial and Temporal trends of buprenorphine prescriptions and treatment episodes, and connect with socioeconomical factors (SDOH) (R Shiny App) </a:t>
          </a:r>
          <a:endParaRPr lang="en-US" dirty="0"/>
        </a:p>
      </dgm:t>
    </dgm:pt>
    <dgm:pt modelId="{544E6EB3-F91B-409A-BCA7-819FBA83A979}" type="parTrans" cxnId="{32FB65C0-B1F9-4427-A9C8-0DC3437BA7EB}">
      <dgm:prSet/>
      <dgm:spPr/>
      <dgm:t>
        <a:bodyPr/>
        <a:lstStyle/>
        <a:p>
          <a:endParaRPr lang="en-US"/>
        </a:p>
      </dgm:t>
    </dgm:pt>
    <dgm:pt modelId="{0D6D49CF-C054-4ADA-95D4-4189C98C62FB}" type="sibTrans" cxnId="{32FB65C0-B1F9-4427-A9C8-0DC3437BA7EB}">
      <dgm:prSet phldrT="1" phldr="0"/>
      <dgm:spPr/>
      <dgm:t>
        <a:bodyPr/>
        <a:lstStyle/>
        <a:p>
          <a:r>
            <a:rPr lang="en-US"/>
            <a:t>1</a:t>
          </a:r>
        </a:p>
      </dgm:t>
    </dgm:pt>
    <dgm:pt modelId="{01126930-FC7D-44DB-BCFF-F7E805D9E363}">
      <dgm:prSet/>
      <dgm:spPr>
        <a:solidFill>
          <a:schemeClr val="bg2">
            <a:lumMod val="90000"/>
            <a:alpha val="90000"/>
          </a:schemeClr>
        </a:solidFill>
      </dgm:spPr>
      <dgm:t>
        <a:bodyPr/>
        <a:lstStyle/>
        <a:p>
          <a:r>
            <a:rPr lang="en-US" dirty="0"/>
            <a:t>2.Model the risk of MOUD treatment discontinuation using statistical and machine learning methods </a:t>
          </a:r>
        </a:p>
      </dgm:t>
    </dgm:pt>
    <dgm:pt modelId="{2D04E7E3-9B7C-442C-8424-2D887E141B12}" type="parTrans" cxnId="{5D37899E-6686-427F-860B-60DD7C1F3D1C}">
      <dgm:prSet/>
      <dgm:spPr/>
      <dgm:t>
        <a:bodyPr/>
        <a:lstStyle/>
        <a:p>
          <a:endParaRPr lang="en-US"/>
        </a:p>
      </dgm:t>
    </dgm:pt>
    <dgm:pt modelId="{439F10A5-1932-4528-84B3-6BCA083972DA}" type="sibTrans" cxnId="{5D37899E-6686-427F-860B-60DD7C1F3D1C}">
      <dgm:prSet phldrT="2" phldr="0"/>
      <dgm:spPr/>
      <dgm:t>
        <a:bodyPr/>
        <a:lstStyle/>
        <a:p>
          <a:r>
            <a:rPr lang="en-US"/>
            <a:t>2</a:t>
          </a:r>
        </a:p>
      </dgm:t>
    </dgm:pt>
    <dgm:pt modelId="{54BCB32B-D1F1-4EAB-93CB-DC7A12C47629}">
      <dgm:prSet/>
      <dgm:spPr>
        <a:solidFill>
          <a:srgbClr val="00B0F0">
            <a:alpha val="90000"/>
          </a:srgbClr>
        </a:solidFill>
      </dgm:spPr>
      <dgm:t>
        <a:bodyPr/>
        <a:lstStyle/>
        <a:p>
          <a:r>
            <a:rPr lang="en-US"/>
            <a:t>3.Develop a two-stage Virtual Twins ML approach to identify subgroups particularly vulnerable to gender, socioeconomical, and health insurance type disparities in discontinuation </a:t>
          </a:r>
        </a:p>
      </dgm:t>
    </dgm:pt>
    <dgm:pt modelId="{A958F291-B5B3-49F3-8A48-5C51AB672B81}" type="parTrans" cxnId="{F36C661B-2A37-46C0-8B3E-04EA70302225}">
      <dgm:prSet/>
      <dgm:spPr/>
      <dgm:t>
        <a:bodyPr/>
        <a:lstStyle/>
        <a:p>
          <a:endParaRPr lang="en-US"/>
        </a:p>
      </dgm:t>
    </dgm:pt>
    <dgm:pt modelId="{DE9525E5-58FD-4E69-87A0-24DCDC5E468B}" type="sibTrans" cxnId="{F36C661B-2A37-46C0-8B3E-04EA70302225}">
      <dgm:prSet phldrT="3" phldr="0"/>
      <dgm:spPr/>
      <dgm:t>
        <a:bodyPr/>
        <a:lstStyle/>
        <a:p>
          <a:r>
            <a:rPr lang="en-US"/>
            <a:t>3</a:t>
          </a:r>
        </a:p>
      </dgm:t>
    </dgm:pt>
    <dgm:pt modelId="{989C27E1-3D79-A84D-A7DB-EB02A09C7836}" type="pres">
      <dgm:prSet presAssocID="{980ECDC2-3D2E-48BD-8103-DDCC43D8F16B}" presName="Name0" presStyleCnt="0">
        <dgm:presLayoutVars>
          <dgm:animLvl val="lvl"/>
          <dgm:resizeHandles val="exact"/>
        </dgm:presLayoutVars>
      </dgm:prSet>
      <dgm:spPr/>
    </dgm:pt>
    <dgm:pt modelId="{D929D39B-67C9-8E48-B954-B35630112D68}" type="pres">
      <dgm:prSet presAssocID="{65563780-C579-4CA7-97D8-48234045B7E6}" presName="compositeNode" presStyleCnt="0">
        <dgm:presLayoutVars>
          <dgm:bulletEnabled val="1"/>
        </dgm:presLayoutVars>
      </dgm:prSet>
      <dgm:spPr/>
    </dgm:pt>
    <dgm:pt modelId="{12BADF5F-47C2-D445-98EA-C0B394F9232B}" type="pres">
      <dgm:prSet presAssocID="{65563780-C579-4CA7-97D8-48234045B7E6}" presName="bgRect" presStyleLbl="bgAccFollowNode1" presStyleIdx="0" presStyleCnt="3"/>
      <dgm:spPr/>
    </dgm:pt>
    <dgm:pt modelId="{BB5CE0BD-B97A-1A41-A216-6C71949782D5}" type="pres">
      <dgm:prSet presAssocID="{0D6D49CF-C054-4ADA-95D4-4189C98C62FB}" presName="sibTransNodeCircle" presStyleLbl="alignNode1" presStyleIdx="0" presStyleCnt="6">
        <dgm:presLayoutVars>
          <dgm:chMax val="0"/>
          <dgm:bulletEnabled/>
        </dgm:presLayoutVars>
      </dgm:prSet>
      <dgm:spPr/>
    </dgm:pt>
    <dgm:pt modelId="{1B0BC300-68EF-0244-A3B7-37866C1EAD54}" type="pres">
      <dgm:prSet presAssocID="{65563780-C579-4CA7-97D8-48234045B7E6}" presName="bottomLine" presStyleLbl="alignNode1" presStyleIdx="1" presStyleCnt="6">
        <dgm:presLayoutVars/>
      </dgm:prSet>
      <dgm:spPr/>
    </dgm:pt>
    <dgm:pt modelId="{98797230-2948-694E-9F27-0A14E0C1F355}" type="pres">
      <dgm:prSet presAssocID="{65563780-C579-4CA7-97D8-48234045B7E6}" presName="nodeText" presStyleLbl="bgAccFollowNode1" presStyleIdx="0" presStyleCnt="3">
        <dgm:presLayoutVars>
          <dgm:bulletEnabled val="1"/>
        </dgm:presLayoutVars>
      </dgm:prSet>
      <dgm:spPr/>
    </dgm:pt>
    <dgm:pt modelId="{A7FAEB63-BDB9-CF4A-83B2-50DE930A7743}" type="pres">
      <dgm:prSet presAssocID="{0D6D49CF-C054-4ADA-95D4-4189C98C62FB}" presName="sibTrans" presStyleCnt="0"/>
      <dgm:spPr/>
    </dgm:pt>
    <dgm:pt modelId="{8CAC87FC-B3F5-A143-AAC5-D432C89CB19C}" type="pres">
      <dgm:prSet presAssocID="{01126930-FC7D-44DB-BCFF-F7E805D9E363}" presName="compositeNode" presStyleCnt="0">
        <dgm:presLayoutVars>
          <dgm:bulletEnabled val="1"/>
        </dgm:presLayoutVars>
      </dgm:prSet>
      <dgm:spPr/>
    </dgm:pt>
    <dgm:pt modelId="{D03CDD96-D545-3046-95E7-08FFBA2F0A5D}" type="pres">
      <dgm:prSet presAssocID="{01126930-FC7D-44DB-BCFF-F7E805D9E363}" presName="bgRect" presStyleLbl="bgAccFollowNode1" presStyleIdx="1" presStyleCnt="3"/>
      <dgm:spPr/>
    </dgm:pt>
    <dgm:pt modelId="{ABE3146D-42BE-2B46-8775-17999639D747}" type="pres">
      <dgm:prSet presAssocID="{439F10A5-1932-4528-84B3-6BCA083972DA}" presName="sibTransNodeCircle" presStyleLbl="alignNode1" presStyleIdx="2" presStyleCnt="6">
        <dgm:presLayoutVars>
          <dgm:chMax val="0"/>
          <dgm:bulletEnabled/>
        </dgm:presLayoutVars>
      </dgm:prSet>
      <dgm:spPr/>
    </dgm:pt>
    <dgm:pt modelId="{306907BE-41F3-E244-8794-1C242F9911FF}" type="pres">
      <dgm:prSet presAssocID="{01126930-FC7D-44DB-BCFF-F7E805D9E363}" presName="bottomLine" presStyleLbl="alignNode1" presStyleIdx="3" presStyleCnt="6">
        <dgm:presLayoutVars/>
      </dgm:prSet>
      <dgm:spPr/>
    </dgm:pt>
    <dgm:pt modelId="{091588A4-FB5E-1C4A-9B1A-DBDF012CF3C4}" type="pres">
      <dgm:prSet presAssocID="{01126930-FC7D-44DB-BCFF-F7E805D9E363}" presName="nodeText" presStyleLbl="bgAccFollowNode1" presStyleIdx="1" presStyleCnt="3">
        <dgm:presLayoutVars>
          <dgm:bulletEnabled val="1"/>
        </dgm:presLayoutVars>
      </dgm:prSet>
      <dgm:spPr/>
    </dgm:pt>
    <dgm:pt modelId="{216A83DB-789D-8949-A38E-D50E933E71E5}" type="pres">
      <dgm:prSet presAssocID="{439F10A5-1932-4528-84B3-6BCA083972DA}" presName="sibTrans" presStyleCnt="0"/>
      <dgm:spPr/>
    </dgm:pt>
    <dgm:pt modelId="{EF4DFC00-4FE2-1A42-8D5C-8B778E3F461A}" type="pres">
      <dgm:prSet presAssocID="{54BCB32B-D1F1-4EAB-93CB-DC7A12C47629}" presName="compositeNode" presStyleCnt="0">
        <dgm:presLayoutVars>
          <dgm:bulletEnabled val="1"/>
        </dgm:presLayoutVars>
      </dgm:prSet>
      <dgm:spPr/>
    </dgm:pt>
    <dgm:pt modelId="{B5DBBD3D-B3F8-FE44-9EC8-14F13477F8CE}" type="pres">
      <dgm:prSet presAssocID="{54BCB32B-D1F1-4EAB-93CB-DC7A12C47629}" presName="bgRect" presStyleLbl="bgAccFollowNode1" presStyleIdx="2" presStyleCnt="3"/>
      <dgm:spPr/>
    </dgm:pt>
    <dgm:pt modelId="{17E2B471-81D7-B840-87B8-E240FC4DB30C}" type="pres">
      <dgm:prSet presAssocID="{DE9525E5-58FD-4E69-87A0-24DCDC5E468B}" presName="sibTransNodeCircle" presStyleLbl="alignNode1" presStyleIdx="4" presStyleCnt="6">
        <dgm:presLayoutVars>
          <dgm:chMax val="0"/>
          <dgm:bulletEnabled/>
        </dgm:presLayoutVars>
      </dgm:prSet>
      <dgm:spPr/>
    </dgm:pt>
    <dgm:pt modelId="{63A59A2D-BA41-EA45-BDE3-9984BEFF26F4}" type="pres">
      <dgm:prSet presAssocID="{54BCB32B-D1F1-4EAB-93CB-DC7A12C47629}" presName="bottomLine" presStyleLbl="alignNode1" presStyleIdx="5" presStyleCnt="6">
        <dgm:presLayoutVars/>
      </dgm:prSet>
      <dgm:spPr/>
    </dgm:pt>
    <dgm:pt modelId="{F08BF2DB-3ACA-974F-8925-CB983FBE2DCC}" type="pres">
      <dgm:prSet presAssocID="{54BCB32B-D1F1-4EAB-93CB-DC7A12C47629}" presName="nodeText" presStyleLbl="bgAccFollowNode1" presStyleIdx="2" presStyleCnt="3">
        <dgm:presLayoutVars>
          <dgm:bulletEnabled val="1"/>
        </dgm:presLayoutVars>
      </dgm:prSet>
      <dgm:spPr/>
    </dgm:pt>
  </dgm:ptLst>
  <dgm:cxnLst>
    <dgm:cxn modelId="{57B4F805-125F-0749-9964-914D88E76CE2}" type="presOf" srcId="{0D6D49CF-C054-4ADA-95D4-4189C98C62FB}" destId="{BB5CE0BD-B97A-1A41-A216-6C71949782D5}" srcOrd="0" destOrd="0" presId="urn:microsoft.com/office/officeart/2016/7/layout/BasicLinearProcessNumbered"/>
    <dgm:cxn modelId="{F36C661B-2A37-46C0-8B3E-04EA70302225}" srcId="{980ECDC2-3D2E-48BD-8103-DDCC43D8F16B}" destId="{54BCB32B-D1F1-4EAB-93CB-DC7A12C47629}" srcOrd="2" destOrd="0" parTransId="{A958F291-B5B3-49F3-8A48-5C51AB672B81}" sibTransId="{DE9525E5-58FD-4E69-87A0-24DCDC5E468B}"/>
    <dgm:cxn modelId="{AD482D44-39EF-E74E-893F-99D7C212DE86}" type="presOf" srcId="{980ECDC2-3D2E-48BD-8103-DDCC43D8F16B}" destId="{989C27E1-3D79-A84D-A7DB-EB02A09C7836}" srcOrd="0" destOrd="0" presId="urn:microsoft.com/office/officeart/2016/7/layout/BasicLinearProcessNumbered"/>
    <dgm:cxn modelId="{DE9CC05D-D9EA-B845-8751-4E55DD6AE580}" type="presOf" srcId="{01126930-FC7D-44DB-BCFF-F7E805D9E363}" destId="{091588A4-FB5E-1C4A-9B1A-DBDF012CF3C4}" srcOrd="1" destOrd="0" presId="urn:microsoft.com/office/officeart/2016/7/layout/BasicLinearProcessNumbered"/>
    <dgm:cxn modelId="{110E4B64-15B3-DD41-A969-52B7844ED0EB}" type="presOf" srcId="{54BCB32B-D1F1-4EAB-93CB-DC7A12C47629}" destId="{F08BF2DB-3ACA-974F-8925-CB983FBE2DCC}" srcOrd="1" destOrd="0" presId="urn:microsoft.com/office/officeart/2016/7/layout/BasicLinearProcessNumbered"/>
    <dgm:cxn modelId="{8BD2AC65-1192-674B-A1CA-05311FDA2A0E}" type="presOf" srcId="{65563780-C579-4CA7-97D8-48234045B7E6}" destId="{98797230-2948-694E-9F27-0A14E0C1F355}" srcOrd="1" destOrd="0" presId="urn:microsoft.com/office/officeart/2016/7/layout/BasicLinearProcessNumbered"/>
    <dgm:cxn modelId="{94266A7E-E490-904D-A847-D719B42C706C}" type="presOf" srcId="{01126930-FC7D-44DB-BCFF-F7E805D9E363}" destId="{D03CDD96-D545-3046-95E7-08FFBA2F0A5D}" srcOrd="0" destOrd="0" presId="urn:microsoft.com/office/officeart/2016/7/layout/BasicLinearProcessNumbered"/>
    <dgm:cxn modelId="{25984A87-E2A4-6B4D-B246-D2776D4EA00D}" type="presOf" srcId="{65563780-C579-4CA7-97D8-48234045B7E6}" destId="{12BADF5F-47C2-D445-98EA-C0B394F9232B}" srcOrd="0" destOrd="0" presId="urn:microsoft.com/office/officeart/2016/7/layout/BasicLinearProcessNumbered"/>
    <dgm:cxn modelId="{5D37899E-6686-427F-860B-60DD7C1F3D1C}" srcId="{980ECDC2-3D2E-48BD-8103-DDCC43D8F16B}" destId="{01126930-FC7D-44DB-BCFF-F7E805D9E363}" srcOrd="1" destOrd="0" parTransId="{2D04E7E3-9B7C-442C-8424-2D887E141B12}" sibTransId="{439F10A5-1932-4528-84B3-6BCA083972DA}"/>
    <dgm:cxn modelId="{8C10E3B6-B5C0-1641-9EDC-16AF149FF1BD}" type="presOf" srcId="{439F10A5-1932-4528-84B3-6BCA083972DA}" destId="{ABE3146D-42BE-2B46-8775-17999639D747}" srcOrd="0" destOrd="0" presId="urn:microsoft.com/office/officeart/2016/7/layout/BasicLinearProcessNumbered"/>
    <dgm:cxn modelId="{32FB65C0-B1F9-4427-A9C8-0DC3437BA7EB}" srcId="{980ECDC2-3D2E-48BD-8103-DDCC43D8F16B}" destId="{65563780-C579-4CA7-97D8-48234045B7E6}" srcOrd="0" destOrd="0" parTransId="{544E6EB3-F91B-409A-BCA7-819FBA83A979}" sibTransId="{0D6D49CF-C054-4ADA-95D4-4189C98C62FB}"/>
    <dgm:cxn modelId="{33A7CAD3-689A-004A-885E-56B16CC3E6AB}" type="presOf" srcId="{54BCB32B-D1F1-4EAB-93CB-DC7A12C47629}" destId="{B5DBBD3D-B3F8-FE44-9EC8-14F13477F8CE}" srcOrd="0" destOrd="0" presId="urn:microsoft.com/office/officeart/2016/7/layout/BasicLinearProcessNumbered"/>
    <dgm:cxn modelId="{CF1ABFFC-01AB-C845-8769-015BC5876A2B}" type="presOf" srcId="{DE9525E5-58FD-4E69-87A0-24DCDC5E468B}" destId="{17E2B471-81D7-B840-87B8-E240FC4DB30C}" srcOrd="0" destOrd="0" presId="urn:microsoft.com/office/officeart/2016/7/layout/BasicLinearProcessNumbered"/>
    <dgm:cxn modelId="{2EB6B539-1AFB-D94B-B5C7-088462BCAC6A}" type="presParOf" srcId="{989C27E1-3D79-A84D-A7DB-EB02A09C7836}" destId="{D929D39B-67C9-8E48-B954-B35630112D68}" srcOrd="0" destOrd="0" presId="urn:microsoft.com/office/officeart/2016/7/layout/BasicLinearProcessNumbered"/>
    <dgm:cxn modelId="{EE9D7B60-30EC-0C40-AD90-E30323777530}" type="presParOf" srcId="{D929D39B-67C9-8E48-B954-B35630112D68}" destId="{12BADF5F-47C2-D445-98EA-C0B394F9232B}" srcOrd="0" destOrd="0" presId="urn:microsoft.com/office/officeart/2016/7/layout/BasicLinearProcessNumbered"/>
    <dgm:cxn modelId="{90B700BB-A133-4245-8851-BAFA4875A72F}" type="presParOf" srcId="{D929D39B-67C9-8E48-B954-B35630112D68}" destId="{BB5CE0BD-B97A-1A41-A216-6C71949782D5}" srcOrd="1" destOrd="0" presId="urn:microsoft.com/office/officeart/2016/7/layout/BasicLinearProcessNumbered"/>
    <dgm:cxn modelId="{2E29BC7A-5598-3745-8CF4-ED6FA5321FBB}" type="presParOf" srcId="{D929D39B-67C9-8E48-B954-B35630112D68}" destId="{1B0BC300-68EF-0244-A3B7-37866C1EAD54}" srcOrd="2" destOrd="0" presId="urn:microsoft.com/office/officeart/2016/7/layout/BasicLinearProcessNumbered"/>
    <dgm:cxn modelId="{6AF185B6-F32D-1D47-BC95-0AA5833A5DCF}" type="presParOf" srcId="{D929D39B-67C9-8E48-B954-B35630112D68}" destId="{98797230-2948-694E-9F27-0A14E0C1F355}" srcOrd="3" destOrd="0" presId="urn:microsoft.com/office/officeart/2016/7/layout/BasicLinearProcessNumbered"/>
    <dgm:cxn modelId="{FC856BCE-EB66-6C44-97FF-EB26F2C47361}" type="presParOf" srcId="{989C27E1-3D79-A84D-A7DB-EB02A09C7836}" destId="{A7FAEB63-BDB9-CF4A-83B2-50DE930A7743}" srcOrd="1" destOrd="0" presId="urn:microsoft.com/office/officeart/2016/7/layout/BasicLinearProcessNumbered"/>
    <dgm:cxn modelId="{2F05CA6B-2F90-3B43-AF19-2CCEA875D69F}" type="presParOf" srcId="{989C27E1-3D79-A84D-A7DB-EB02A09C7836}" destId="{8CAC87FC-B3F5-A143-AAC5-D432C89CB19C}" srcOrd="2" destOrd="0" presId="urn:microsoft.com/office/officeart/2016/7/layout/BasicLinearProcessNumbered"/>
    <dgm:cxn modelId="{6AC5EB9F-F404-B741-9905-625F10703C51}" type="presParOf" srcId="{8CAC87FC-B3F5-A143-AAC5-D432C89CB19C}" destId="{D03CDD96-D545-3046-95E7-08FFBA2F0A5D}" srcOrd="0" destOrd="0" presId="urn:microsoft.com/office/officeart/2016/7/layout/BasicLinearProcessNumbered"/>
    <dgm:cxn modelId="{B908B63B-F8F1-4A4E-B1DE-969141FB5E9A}" type="presParOf" srcId="{8CAC87FC-B3F5-A143-AAC5-D432C89CB19C}" destId="{ABE3146D-42BE-2B46-8775-17999639D747}" srcOrd="1" destOrd="0" presId="urn:microsoft.com/office/officeart/2016/7/layout/BasicLinearProcessNumbered"/>
    <dgm:cxn modelId="{C6E9BDB2-884A-3044-8C2A-720C1B35BEEB}" type="presParOf" srcId="{8CAC87FC-B3F5-A143-AAC5-D432C89CB19C}" destId="{306907BE-41F3-E244-8794-1C242F9911FF}" srcOrd="2" destOrd="0" presId="urn:microsoft.com/office/officeart/2016/7/layout/BasicLinearProcessNumbered"/>
    <dgm:cxn modelId="{AD43FE1C-4AC7-0145-9E36-60EF0971EE97}" type="presParOf" srcId="{8CAC87FC-B3F5-A143-AAC5-D432C89CB19C}" destId="{091588A4-FB5E-1C4A-9B1A-DBDF012CF3C4}" srcOrd="3" destOrd="0" presId="urn:microsoft.com/office/officeart/2016/7/layout/BasicLinearProcessNumbered"/>
    <dgm:cxn modelId="{472537CD-7848-3342-85B8-D1262C5318C9}" type="presParOf" srcId="{989C27E1-3D79-A84D-A7DB-EB02A09C7836}" destId="{216A83DB-789D-8949-A38E-D50E933E71E5}" srcOrd="3" destOrd="0" presId="urn:microsoft.com/office/officeart/2016/7/layout/BasicLinearProcessNumbered"/>
    <dgm:cxn modelId="{04C68750-3633-AA4D-AB75-9DB0A8684B46}" type="presParOf" srcId="{989C27E1-3D79-A84D-A7DB-EB02A09C7836}" destId="{EF4DFC00-4FE2-1A42-8D5C-8B778E3F461A}" srcOrd="4" destOrd="0" presId="urn:microsoft.com/office/officeart/2016/7/layout/BasicLinearProcessNumbered"/>
    <dgm:cxn modelId="{CB34319C-6974-0140-99E9-EFF1D49C52D9}" type="presParOf" srcId="{EF4DFC00-4FE2-1A42-8D5C-8B778E3F461A}" destId="{B5DBBD3D-B3F8-FE44-9EC8-14F13477F8CE}" srcOrd="0" destOrd="0" presId="urn:microsoft.com/office/officeart/2016/7/layout/BasicLinearProcessNumbered"/>
    <dgm:cxn modelId="{21B8918D-8AED-6244-A60D-0DBC24105209}" type="presParOf" srcId="{EF4DFC00-4FE2-1A42-8D5C-8B778E3F461A}" destId="{17E2B471-81D7-B840-87B8-E240FC4DB30C}" srcOrd="1" destOrd="0" presId="urn:microsoft.com/office/officeart/2016/7/layout/BasicLinearProcessNumbered"/>
    <dgm:cxn modelId="{6748D035-BDA3-D545-BE30-DB33EB04E6E1}" type="presParOf" srcId="{EF4DFC00-4FE2-1A42-8D5C-8B778E3F461A}" destId="{63A59A2D-BA41-EA45-BDE3-9984BEFF26F4}" srcOrd="2" destOrd="0" presId="urn:microsoft.com/office/officeart/2016/7/layout/BasicLinearProcessNumbered"/>
    <dgm:cxn modelId="{18E1B950-B364-6F4B-AAC1-528884F233B8}" type="presParOf" srcId="{EF4DFC00-4FE2-1A42-8D5C-8B778E3F461A}" destId="{F08BF2DB-3ACA-974F-8925-CB983FBE2DC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ADF5F-47C2-D445-98EA-C0B394F9232B}">
      <dsp:nvSpPr>
        <dsp:cNvPr id="0" name=""/>
        <dsp:cNvSpPr/>
      </dsp:nvSpPr>
      <dsp:spPr>
        <a:xfrm>
          <a:off x="0" y="0"/>
          <a:ext cx="3286125" cy="4351338"/>
        </a:xfrm>
        <a:prstGeom prst="rect">
          <a:avLst/>
        </a:prstGeom>
        <a:solidFill>
          <a:schemeClr val="bg2">
            <a:lumMod val="90000"/>
            <a:alpha val="90000"/>
          </a:schemeClr>
        </a:solidFill>
        <a:ln w="1905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1.</a:t>
          </a:r>
          <a:r>
            <a:rPr lang="en-US" sz="1700" b="0" kern="1200" dirty="0"/>
            <a:t>Investigate the Spatial and Temporal trends of buprenorphine prescriptions and treatment episodes, and connect with socioeconomical factors (SDOH) (R Shiny App) </a:t>
          </a:r>
        </a:p>
      </dsp:txBody>
      <dsp:txXfrm>
        <a:off x="0" y="1653508"/>
        <a:ext cx="3286125" cy="2610802"/>
      </dsp:txXfrm>
    </dsp:sp>
    <dsp:sp modelId="{BB5CE0BD-B97A-1A41-A216-6C71949782D5}">
      <dsp:nvSpPr>
        <dsp:cNvPr id="0" name=""/>
        <dsp:cNvSpPr/>
      </dsp:nvSpPr>
      <dsp:spPr>
        <a:xfrm>
          <a:off x="990361"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1B0BC300-68EF-0244-A3B7-37866C1EAD54}">
      <dsp:nvSpPr>
        <dsp:cNvPr id="0" name=""/>
        <dsp:cNvSpPr/>
      </dsp:nvSpPr>
      <dsp:spPr>
        <a:xfrm>
          <a:off x="0"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CDD96-D545-3046-95E7-08FFBA2F0A5D}">
      <dsp:nvSpPr>
        <dsp:cNvPr id="0" name=""/>
        <dsp:cNvSpPr/>
      </dsp:nvSpPr>
      <dsp:spPr>
        <a:xfrm>
          <a:off x="3614737"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2.Model the risk of MOUD treatment discontinuation using statistical and machine learning methods </a:t>
          </a:r>
        </a:p>
      </dsp:txBody>
      <dsp:txXfrm>
        <a:off x="3614737" y="1653508"/>
        <a:ext cx="3286125" cy="2610802"/>
      </dsp:txXfrm>
    </dsp:sp>
    <dsp:sp modelId="{ABE3146D-42BE-2B46-8775-17999639D747}">
      <dsp:nvSpPr>
        <dsp:cNvPr id="0" name=""/>
        <dsp:cNvSpPr/>
      </dsp:nvSpPr>
      <dsp:spPr>
        <a:xfrm>
          <a:off x="4605099"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306907BE-41F3-E244-8794-1C242F9911FF}">
      <dsp:nvSpPr>
        <dsp:cNvPr id="0" name=""/>
        <dsp:cNvSpPr/>
      </dsp:nvSpPr>
      <dsp:spPr>
        <a:xfrm>
          <a:off x="3614737"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BBD3D-B3F8-FE44-9EC8-14F13477F8CE}">
      <dsp:nvSpPr>
        <dsp:cNvPr id="0" name=""/>
        <dsp:cNvSpPr/>
      </dsp:nvSpPr>
      <dsp:spPr>
        <a:xfrm>
          <a:off x="7229475"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a:t>3.Develop a two-stage Virtual Twins ML approach to identify subgroups particularly vulnerable to gender, socioeconomical, and health insurance type disparities in discontinuation </a:t>
          </a:r>
        </a:p>
      </dsp:txBody>
      <dsp:txXfrm>
        <a:off x="7229475" y="1653508"/>
        <a:ext cx="3286125" cy="2610802"/>
      </dsp:txXfrm>
    </dsp:sp>
    <dsp:sp modelId="{17E2B471-81D7-B840-87B8-E240FC4DB30C}">
      <dsp:nvSpPr>
        <dsp:cNvPr id="0" name=""/>
        <dsp:cNvSpPr/>
      </dsp:nvSpPr>
      <dsp:spPr>
        <a:xfrm>
          <a:off x="8219836"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63A59A2D-BA41-EA45-BDE3-9984BEFF26F4}">
      <dsp:nvSpPr>
        <dsp:cNvPr id="0" name=""/>
        <dsp:cNvSpPr/>
      </dsp:nvSpPr>
      <dsp:spPr>
        <a:xfrm>
          <a:off x="7229475"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ADF5F-47C2-D445-98EA-C0B394F9232B}">
      <dsp:nvSpPr>
        <dsp:cNvPr id="0" name=""/>
        <dsp:cNvSpPr/>
      </dsp:nvSpPr>
      <dsp:spPr>
        <a:xfrm>
          <a:off x="0" y="0"/>
          <a:ext cx="3286125" cy="4351338"/>
        </a:xfrm>
        <a:prstGeom prst="rect">
          <a:avLst/>
        </a:prstGeom>
        <a:solidFill>
          <a:srgbClr val="00B0F0">
            <a:alpha val="90000"/>
          </a:srgbClr>
        </a:solidFill>
        <a:ln w="1905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1.</a:t>
          </a:r>
          <a:r>
            <a:rPr lang="en-US" sz="1700" b="1" kern="1200" dirty="0"/>
            <a:t>Investigate the Spatial and Temporal trends of buprenorphine treatment episodes, and connect with socioeconomical factors (SDOH) (R Shiny App) </a:t>
          </a:r>
          <a:endParaRPr lang="en-US" sz="1700" kern="1200" dirty="0"/>
        </a:p>
      </dsp:txBody>
      <dsp:txXfrm>
        <a:off x="0" y="1653508"/>
        <a:ext cx="3286125" cy="2610802"/>
      </dsp:txXfrm>
    </dsp:sp>
    <dsp:sp modelId="{BB5CE0BD-B97A-1A41-A216-6C71949782D5}">
      <dsp:nvSpPr>
        <dsp:cNvPr id="0" name=""/>
        <dsp:cNvSpPr/>
      </dsp:nvSpPr>
      <dsp:spPr>
        <a:xfrm>
          <a:off x="990361"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1B0BC300-68EF-0244-A3B7-37866C1EAD54}">
      <dsp:nvSpPr>
        <dsp:cNvPr id="0" name=""/>
        <dsp:cNvSpPr/>
      </dsp:nvSpPr>
      <dsp:spPr>
        <a:xfrm>
          <a:off x="0"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CDD96-D545-3046-95E7-08FFBA2F0A5D}">
      <dsp:nvSpPr>
        <dsp:cNvPr id="0" name=""/>
        <dsp:cNvSpPr/>
      </dsp:nvSpPr>
      <dsp:spPr>
        <a:xfrm>
          <a:off x="3614737"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2.Model the risk of MOUD treatment discontinuation using statistical and machine learning methods </a:t>
          </a:r>
        </a:p>
      </dsp:txBody>
      <dsp:txXfrm>
        <a:off x="3614737" y="1653508"/>
        <a:ext cx="3286125" cy="2610802"/>
      </dsp:txXfrm>
    </dsp:sp>
    <dsp:sp modelId="{ABE3146D-42BE-2B46-8775-17999639D747}">
      <dsp:nvSpPr>
        <dsp:cNvPr id="0" name=""/>
        <dsp:cNvSpPr/>
      </dsp:nvSpPr>
      <dsp:spPr>
        <a:xfrm>
          <a:off x="4605099"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306907BE-41F3-E244-8794-1C242F9911FF}">
      <dsp:nvSpPr>
        <dsp:cNvPr id="0" name=""/>
        <dsp:cNvSpPr/>
      </dsp:nvSpPr>
      <dsp:spPr>
        <a:xfrm>
          <a:off x="3614737"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BBD3D-B3F8-FE44-9EC8-14F13477F8CE}">
      <dsp:nvSpPr>
        <dsp:cNvPr id="0" name=""/>
        <dsp:cNvSpPr/>
      </dsp:nvSpPr>
      <dsp:spPr>
        <a:xfrm>
          <a:off x="7229475"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a:t>3.Develop a two-stage Virtual Twins ML approach to identify subgroups particularly vulnerable to gender, socioeconomical, and health insurance type disparities in discontinuation </a:t>
          </a:r>
        </a:p>
      </dsp:txBody>
      <dsp:txXfrm>
        <a:off x="7229475" y="1653508"/>
        <a:ext cx="3286125" cy="2610802"/>
      </dsp:txXfrm>
    </dsp:sp>
    <dsp:sp modelId="{17E2B471-81D7-B840-87B8-E240FC4DB30C}">
      <dsp:nvSpPr>
        <dsp:cNvPr id="0" name=""/>
        <dsp:cNvSpPr/>
      </dsp:nvSpPr>
      <dsp:spPr>
        <a:xfrm>
          <a:off x="8219836"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63A59A2D-BA41-EA45-BDE3-9984BEFF26F4}">
      <dsp:nvSpPr>
        <dsp:cNvPr id="0" name=""/>
        <dsp:cNvSpPr/>
      </dsp:nvSpPr>
      <dsp:spPr>
        <a:xfrm>
          <a:off x="7229475"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ADF5F-47C2-D445-98EA-C0B394F9232B}">
      <dsp:nvSpPr>
        <dsp:cNvPr id="0" name=""/>
        <dsp:cNvSpPr/>
      </dsp:nvSpPr>
      <dsp:spPr>
        <a:xfrm>
          <a:off x="0" y="0"/>
          <a:ext cx="3286125" cy="4351338"/>
        </a:xfrm>
        <a:prstGeom prst="rect">
          <a:avLst/>
        </a:prstGeom>
        <a:solidFill>
          <a:schemeClr val="bg2">
            <a:lumMod val="90000"/>
            <a:alpha val="90000"/>
          </a:schemeClr>
        </a:solidFill>
        <a:ln w="1905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1.</a:t>
          </a:r>
          <a:r>
            <a:rPr lang="en-US" sz="1700" b="1" kern="1200" dirty="0"/>
            <a:t>Investigate the Spatial and Temporal trends of buprenorphine prescriptions and treatment episodes, and connect with socioeconomical factors (SDOH) (R Shiny App) </a:t>
          </a:r>
          <a:endParaRPr lang="en-US" sz="1700" kern="1200" dirty="0"/>
        </a:p>
      </dsp:txBody>
      <dsp:txXfrm>
        <a:off x="0" y="1653508"/>
        <a:ext cx="3286125" cy="2610802"/>
      </dsp:txXfrm>
    </dsp:sp>
    <dsp:sp modelId="{BB5CE0BD-B97A-1A41-A216-6C71949782D5}">
      <dsp:nvSpPr>
        <dsp:cNvPr id="0" name=""/>
        <dsp:cNvSpPr/>
      </dsp:nvSpPr>
      <dsp:spPr>
        <a:xfrm>
          <a:off x="990361"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1B0BC300-68EF-0244-A3B7-37866C1EAD54}">
      <dsp:nvSpPr>
        <dsp:cNvPr id="0" name=""/>
        <dsp:cNvSpPr/>
      </dsp:nvSpPr>
      <dsp:spPr>
        <a:xfrm>
          <a:off x="0"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CDD96-D545-3046-95E7-08FFBA2F0A5D}">
      <dsp:nvSpPr>
        <dsp:cNvPr id="0" name=""/>
        <dsp:cNvSpPr/>
      </dsp:nvSpPr>
      <dsp:spPr>
        <a:xfrm>
          <a:off x="3614737" y="0"/>
          <a:ext cx="3286125" cy="4351338"/>
        </a:xfrm>
        <a:prstGeom prst="rect">
          <a:avLst/>
        </a:prstGeom>
        <a:solidFill>
          <a:srgbClr val="00B0F0">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2.Model the risk of MOUD treatment discontinuation using statistical and machine learning methods </a:t>
          </a:r>
        </a:p>
      </dsp:txBody>
      <dsp:txXfrm>
        <a:off x="3614737" y="1653508"/>
        <a:ext cx="3286125" cy="2610802"/>
      </dsp:txXfrm>
    </dsp:sp>
    <dsp:sp modelId="{ABE3146D-42BE-2B46-8775-17999639D747}">
      <dsp:nvSpPr>
        <dsp:cNvPr id="0" name=""/>
        <dsp:cNvSpPr/>
      </dsp:nvSpPr>
      <dsp:spPr>
        <a:xfrm>
          <a:off x="4605099"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306907BE-41F3-E244-8794-1C242F9911FF}">
      <dsp:nvSpPr>
        <dsp:cNvPr id="0" name=""/>
        <dsp:cNvSpPr/>
      </dsp:nvSpPr>
      <dsp:spPr>
        <a:xfrm>
          <a:off x="3614737"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BBD3D-B3F8-FE44-9EC8-14F13477F8CE}">
      <dsp:nvSpPr>
        <dsp:cNvPr id="0" name=""/>
        <dsp:cNvSpPr/>
      </dsp:nvSpPr>
      <dsp:spPr>
        <a:xfrm>
          <a:off x="7229475"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a:t>3.Develop a two-stage Virtual Twins ML approach to identify subgroups particularly vulnerable to gender, socioeconomical, and health insurance type disparities in discontinuation </a:t>
          </a:r>
        </a:p>
      </dsp:txBody>
      <dsp:txXfrm>
        <a:off x="7229475" y="1653508"/>
        <a:ext cx="3286125" cy="2610802"/>
      </dsp:txXfrm>
    </dsp:sp>
    <dsp:sp modelId="{17E2B471-81D7-B840-87B8-E240FC4DB30C}">
      <dsp:nvSpPr>
        <dsp:cNvPr id="0" name=""/>
        <dsp:cNvSpPr/>
      </dsp:nvSpPr>
      <dsp:spPr>
        <a:xfrm>
          <a:off x="8219836"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63A59A2D-BA41-EA45-BDE3-9984BEFF26F4}">
      <dsp:nvSpPr>
        <dsp:cNvPr id="0" name=""/>
        <dsp:cNvSpPr/>
      </dsp:nvSpPr>
      <dsp:spPr>
        <a:xfrm>
          <a:off x="7229475"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ADF5F-47C2-D445-98EA-C0B394F9232B}">
      <dsp:nvSpPr>
        <dsp:cNvPr id="0" name=""/>
        <dsp:cNvSpPr/>
      </dsp:nvSpPr>
      <dsp:spPr>
        <a:xfrm>
          <a:off x="0" y="0"/>
          <a:ext cx="3286125" cy="4351338"/>
        </a:xfrm>
        <a:prstGeom prst="rect">
          <a:avLst/>
        </a:prstGeom>
        <a:solidFill>
          <a:schemeClr val="bg2">
            <a:lumMod val="90000"/>
            <a:alpha val="90000"/>
          </a:schemeClr>
        </a:solidFill>
        <a:ln w="1905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1.</a:t>
          </a:r>
          <a:r>
            <a:rPr lang="en-US" sz="1700" b="1" kern="1200" dirty="0"/>
            <a:t>Investigate the Spatial and Temporal trends of buprenorphine prescriptions and treatment episodes, and connect with socioeconomical factors (SDOH) (R Shiny App) </a:t>
          </a:r>
          <a:endParaRPr lang="en-US" sz="1700" kern="1200" dirty="0"/>
        </a:p>
      </dsp:txBody>
      <dsp:txXfrm>
        <a:off x="0" y="1653508"/>
        <a:ext cx="3286125" cy="2610802"/>
      </dsp:txXfrm>
    </dsp:sp>
    <dsp:sp modelId="{BB5CE0BD-B97A-1A41-A216-6C71949782D5}">
      <dsp:nvSpPr>
        <dsp:cNvPr id="0" name=""/>
        <dsp:cNvSpPr/>
      </dsp:nvSpPr>
      <dsp:spPr>
        <a:xfrm>
          <a:off x="990361"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1B0BC300-68EF-0244-A3B7-37866C1EAD54}">
      <dsp:nvSpPr>
        <dsp:cNvPr id="0" name=""/>
        <dsp:cNvSpPr/>
      </dsp:nvSpPr>
      <dsp:spPr>
        <a:xfrm>
          <a:off x="0"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CDD96-D545-3046-95E7-08FFBA2F0A5D}">
      <dsp:nvSpPr>
        <dsp:cNvPr id="0" name=""/>
        <dsp:cNvSpPr/>
      </dsp:nvSpPr>
      <dsp:spPr>
        <a:xfrm>
          <a:off x="3614737" y="0"/>
          <a:ext cx="3286125" cy="4351338"/>
        </a:xfrm>
        <a:prstGeom prst="rect">
          <a:avLst/>
        </a:prstGeom>
        <a:solidFill>
          <a:schemeClr val="bg2">
            <a:lumMod val="90000"/>
            <a:alpha val="9000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dirty="0"/>
            <a:t>2.Model the risk of MOUD treatment discontinuation using statistical and machine learning methods </a:t>
          </a:r>
        </a:p>
      </dsp:txBody>
      <dsp:txXfrm>
        <a:off x="3614737" y="1653508"/>
        <a:ext cx="3286125" cy="2610802"/>
      </dsp:txXfrm>
    </dsp:sp>
    <dsp:sp modelId="{ABE3146D-42BE-2B46-8775-17999639D747}">
      <dsp:nvSpPr>
        <dsp:cNvPr id="0" name=""/>
        <dsp:cNvSpPr/>
      </dsp:nvSpPr>
      <dsp:spPr>
        <a:xfrm>
          <a:off x="4605099"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306907BE-41F3-E244-8794-1C242F9911FF}">
      <dsp:nvSpPr>
        <dsp:cNvPr id="0" name=""/>
        <dsp:cNvSpPr/>
      </dsp:nvSpPr>
      <dsp:spPr>
        <a:xfrm>
          <a:off x="3614737"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BBD3D-B3F8-FE44-9EC8-14F13477F8CE}">
      <dsp:nvSpPr>
        <dsp:cNvPr id="0" name=""/>
        <dsp:cNvSpPr/>
      </dsp:nvSpPr>
      <dsp:spPr>
        <a:xfrm>
          <a:off x="7229475" y="0"/>
          <a:ext cx="3286125" cy="4351338"/>
        </a:xfrm>
        <a:prstGeom prst="rect">
          <a:avLst/>
        </a:prstGeom>
        <a:solidFill>
          <a:srgbClr val="00B0F0">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55650">
            <a:lnSpc>
              <a:spcPct val="90000"/>
            </a:lnSpc>
            <a:spcBef>
              <a:spcPct val="0"/>
            </a:spcBef>
            <a:spcAft>
              <a:spcPct val="35000"/>
            </a:spcAft>
            <a:buNone/>
          </a:pPr>
          <a:r>
            <a:rPr lang="en-US" sz="1700" kern="1200"/>
            <a:t>3.Develop a two-stage Virtual Twins ML approach to identify subgroups particularly vulnerable to gender, socioeconomical, and health insurance type disparities in discontinuation </a:t>
          </a:r>
        </a:p>
      </dsp:txBody>
      <dsp:txXfrm>
        <a:off x="7229475" y="1653508"/>
        <a:ext cx="3286125" cy="2610802"/>
      </dsp:txXfrm>
    </dsp:sp>
    <dsp:sp modelId="{17E2B471-81D7-B840-87B8-E240FC4DB30C}">
      <dsp:nvSpPr>
        <dsp:cNvPr id="0" name=""/>
        <dsp:cNvSpPr/>
      </dsp:nvSpPr>
      <dsp:spPr>
        <a:xfrm>
          <a:off x="8219836"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63A59A2D-BA41-EA45-BDE3-9984BEFF26F4}">
      <dsp:nvSpPr>
        <dsp:cNvPr id="0" name=""/>
        <dsp:cNvSpPr/>
      </dsp:nvSpPr>
      <dsp:spPr>
        <a:xfrm>
          <a:off x="7229475"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C2812-D6E7-7A41-924D-7FCE4A237394}" type="datetimeFigureOut">
              <a:rPr lang="en-US" smtClean="0"/>
              <a:t>12/13/24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A077C-E2E3-044C-B033-3D649E42CAE0}" type="slidenum">
              <a:rPr lang="en-US" smtClean="0"/>
              <a:t>‹#›</a:t>
            </a:fld>
            <a:endParaRPr lang="en-US"/>
          </a:p>
        </p:txBody>
      </p:sp>
    </p:spTree>
    <p:extLst>
      <p:ext uri="{BB962C8B-B14F-4D97-AF65-F5344CB8AC3E}">
        <p14:creationId xmlns:p14="http://schemas.microsoft.com/office/powerpoint/2010/main" val="4094351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DengXian" panose="02010600030101010101" pitchFamily="2" charset="-122"/>
                <a:cs typeface="Times New Roman" panose="02020603050405020304" pitchFamily="18" charset="0"/>
              </a:rPr>
              <a:t>3</a:t>
            </a:r>
            <a:r>
              <a:rPr lang="en-US" sz="1200" baseline="30000" dirty="0">
                <a:effectLst/>
                <a:latin typeface="Aptos" panose="020B0004020202020204" pitchFamily="34" charset="0"/>
                <a:ea typeface="DengXian" panose="02010600030101010101" pitchFamily="2" charset="-122"/>
                <a:cs typeface="Times New Roman" panose="02020603050405020304" pitchFamily="18" charset="0"/>
              </a:rPr>
              <a:t>rd  bullet point </a:t>
            </a:r>
            <a:r>
              <a:rPr lang="en-US" sz="1200" dirty="0" err="1">
                <a:effectLst/>
                <a:latin typeface="Aptos" panose="020B0004020202020204" pitchFamily="34" charset="0"/>
                <a:ea typeface="DengXian" panose="02010600030101010101" pitchFamily="2" charset="-122"/>
                <a:cs typeface="Times New Roman" panose="02020603050405020304" pitchFamily="18" charset="0"/>
              </a:rPr>
              <a:t>e.g</a:t>
            </a:r>
            <a:r>
              <a:rPr lang="en-US" sz="1200" dirty="0">
                <a:effectLst/>
                <a:latin typeface="Aptos" panose="020B0004020202020204" pitchFamily="34" charset="0"/>
                <a:ea typeface="DengXian" panose="02010600030101010101" pitchFamily="2" charset="-122"/>
                <a:cs typeface="Times New Roman" panose="02020603050405020304" pitchFamily="18" charset="0"/>
              </a:rPr>
              <a:t> (Gender effect on retention depends on region)</a:t>
            </a:r>
            <a:r>
              <a:rPr lang="en-US" dirty="0">
                <a:effectLst/>
              </a:rPr>
              <a:t> </a:t>
            </a:r>
            <a:endParaRPr lang="en-US" dirty="0"/>
          </a:p>
        </p:txBody>
      </p:sp>
      <p:sp>
        <p:nvSpPr>
          <p:cNvPr id="4" name="Slide Number Placeholder 3"/>
          <p:cNvSpPr>
            <a:spLocks noGrp="1"/>
          </p:cNvSpPr>
          <p:nvPr>
            <p:ph type="sldNum" sz="quarter" idx="5"/>
          </p:nvPr>
        </p:nvSpPr>
        <p:spPr/>
        <p:txBody>
          <a:bodyPr/>
          <a:lstStyle/>
          <a:p>
            <a:fld id="{9F0A077C-E2E3-044C-B033-3D649E42CAE0}" type="slidenum">
              <a:rPr lang="en-US" smtClean="0"/>
              <a:t>3</a:t>
            </a:fld>
            <a:endParaRPr lang="en-US"/>
          </a:p>
        </p:txBody>
      </p:sp>
    </p:spTree>
    <p:extLst>
      <p:ext uri="{BB962C8B-B14F-4D97-AF65-F5344CB8AC3E}">
        <p14:creationId xmlns:p14="http://schemas.microsoft.com/office/powerpoint/2010/main" val="4285492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The analytical dataset is created by – </a:t>
            </a:r>
          </a:p>
          <a:p>
            <a:pPr marL="342900" indent="-342900">
              <a:buAutoNum type="arabicParenR"/>
            </a:pPr>
            <a:r>
              <a:rPr lang="en-US" sz="1200" dirty="0">
                <a:solidFill>
                  <a:srgbClr val="E84C22"/>
                </a:solidFill>
                <a:effectLst/>
                <a:latin typeface="Calibri" panose="020F0502020204030204" pitchFamily="34" charset="0"/>
              </a:rPr>
              <a:t>converting prescription data into buprenorphine treatment episodes data, and </a:t>
            </a:r>
          </a:p>
          <a:p>
            <a:pPr marL="0" indent="0">
              <a:buNone/>
            </a:pPr>
            <a:r>
              <a:rPr lang="en-US" sz="1200" dirty="0">
                <a:solidFill>
                  <a:srgbClr val="E84C22"/>
                </a:solidFill>
                <a:effectLst/>
                <a:latin typeface="Calibri" panose="020F0502020204030204" pitchFamily="34" charset="0"/>
              </a:rPr>
              <a:t>2) define our outcome measure which is treatment discontinuation</a:t>
            </a:r>
          </a:p>
          <a:p>
            <a:pPr marL="0" indent="0">
              <a:buNone/>
            </a:pPr>
            <a:r>
              <a:rPr lang="en-US" sz="1200" dirty="0">
                <a:solidFill>
                  <a:srgbClr val="E84C22"/>
                </a:solidFill>
                <a:effectLst/>
                <a:latin typeface="Calibri" panose="020F0502020204030204" pitchFamily="34" charset="0"/>
              </a:rPr>
              <a:t>3) Engineered features for each episode from demographic, procedural, and diagnostic information</a:t>
            </a:r>
            <a:endParaRPr lang="en-US" dirty="0"/>
          </a:p>
        </p:txBody>
      </p:sp>
      <p:sp>
        <p:nvSpPr>
          <p:cNvPr id="4" name="Slide Number Placeholder 3"/>
          <p:cNvSpPr>
            <a:spLocks noGrp="1"/>
          </p:cNvSpPr>
          <p:nvPr>
            <p:ph type="sldNum" sz="quarter" idx="5"/>
          </p:nvPr>
        </p:nvSpPr>
        <p:spPr/>
        <p:txBody>
          <a:bodyPr/>
          <a:lstStyle/>
          <a:p>
            <a:fld id="{9F0A077C-E2E3-044C-B033-3D649E42CAE0}" type="slidenum">
              <a:rPr lang="en-US" smtClean="0"/>
              <a:t>6</a:t>
            </a:fld>
            <a:endParaRPr lang="en-US"/>
          </a:p>
        </p:txBody>
      </p:sp>
    </p:spTree>
    <p:extLst>
      <p:ext uri="{BB962C8B-B14F-4D97-AF65-F5344CB8AC3E}">
        <p14:creationId xmlns:p14="http://schemas.microsoft.com/office/powerpoint/2010/main" val="231334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A077C-E2E3-044C-B033-3D649E42CAE0}" type="slidenum">
              <a:rPr lang="en-US" smtClean="0"/>
              <a:t>8</a:t>
            </a:fld>
            <a:endParaRPr lang="en-US"/>
          </a:p>
        </p:txBody>
      </p:sp>
    </p:spTree>
    <p:extLst>
      <p:ext uri="{BB962C8B-B14F-4D97-AF65-F5344CB8AC3E}">
        <p14:creationId xmlns:p14="http://schemas.microsoft.com/office/powerpoint/2010/main" val="3037612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0A077C-E2E3-044C-B033-3D649E42CAE0}" type="slidenum">
              <a:rPr lang="en-US" smtClean="0"/>
              <a:t>23</a:t>
            </a:fld>
            <a:endParaRPr lang="en-US"/>
          </a:p>
        </p:txBody>
      </p:sp>
    </p:spTree>
    <p:extLst>
      <p:ext uri="{BB962C8B-B14F-4D97-AF65-F5344CB8AC3E}">
        <p14:creationId xmlns:p14="http://schemas.microsoft.com/office/powerpoint/2010/main" val="1895428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633B-C7F4-9832-4E70-E32258A4DA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391AE9-2225-4504-FC6A-40B5CADCF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3E383A-63FB-CF97-0054-1391691D5EEB}"/>
              </a:ext>
            </a:extLst>
          </p:cNvPr>
          <p:cNvSpPr>
            <a:spLocks noGrp="1"/>
          </p:cNvSpPr>
          <p:nvPr>
            <p:ph type="dt" sz="half" idx="10"/>
          </p:nvPr>
        </p:nvSpPr>
        <p:spPr/>
        <p:txBody>
          <a:bodyPr/>
          <a:lstStyle/>
          <a:p>
            <a:fld id="{4DB15FA8-CD42-3C4F-91D5-B635F186A82B}" type="datetimeFigureOut">
              <a:rPr lang="en-US" smtClean="0"/>
              <a:t>12/13/24</a:t>
            </a:fld>
            <a:endParaRPr lang="en-US"/>
          </a:p>
        </p:txBody>
      </p:sp>
      <p:sp>
        <p:nvSpPr>
          <p:cNvPr id="5" name="Footer Placeholder 4">
            <a:extLst>
              <a:ext uri="{FF2B5EF4-FFF2-40B4-BE49-F238E27FC236}">
                <a16:creationId xmlns:a16="http://schemas.microsoft.com/office/drawing/2014/main" id="{21E0F763-093C-1EC8-6877-08FB579BA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40411-19CA-E584-BB61-1304EDCBA557}"/>
              </a:ext>
            </a:extLst>
          </p:cNvPr>
          <p:cNvSpPr>
            <a:spLocks noGrp="1"/>
          </p:cNvSpPr>
          <p:nvPr>
            <p:ph type="sldNum" sz="quarter" idx="12"/>
          </p:nvPr>
        </p:nvSpPr>
        <p:spPr/>
        <p:txBody>
          <a:bodyPr/>
          <a:lstStyle/>
          <a:p>
            <a:fld id="{FDE4ED28-E6AA-A64C-B93D-8734AE5D0A34}" type="slidenum">
              <a:rPr lang="en-US" smtClean="0"/>
              <a:t>‹#›</a:t>
            </a:fld>
            <a:endParaRPr lang="en-US"/>
          </a:p>
        </p:txBody>
      </p:sp>
    </p:spTree>
    <p:extLst>
      <p:ext uri="{BB962C8B-B14F-4D97-AF65-F5344CB8AC3E}">
        <p14:creationId xmlns:p14="http://schemas.microsoft.com/office/powerpoint/2010/main" val="64215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9FBA-6A9C-2018-7C33-8BC13080B0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F0CD18-10DD-2EDA-AD17-692D62B2C4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A72B8-F160-C150-D3F4-1FA89FEB2B7B}"/>
              </a:ext>
            </a:extLst>
          </p:cNvPr>
          <p:cNvSpPr>
            <a:spLocks noGrp="1"/>
          </p:cNvSpPr>
          <p:nvPr>
            <p:ph type="dt" sz="half" idx="10"/>
          </p:nvPr>
        </p:nvSpPr>
        <p:spPr/>
        <p:txBody>
          <a:bodyPr/>
          <a:lstStyle/>
          <a:p>
            <a:fld id="{4DB15FA8-CD42-3C4F-91D5-B635F186A82B}" type="datetimeFigureOut">
              <a:rPr lang="en-US" smtClean="0"/>
              <a:t>12/13/24</a:t>
            </a:fld>
            <a:endParaRPr lang="en-US"/>
          </a:p>
        </p:txBody>
      </p:sp>
      <p:sp>
        <p:nvSpPr>
          <p:cNvPr id="5" name="Footer Placeholder 4">
            <a:extLst>
              <a:ext uri="{FF2B5EF4-FFF2-40B4-BE49-F238E27FC236}">
                <a16:creationId xmlns:a16="http://schemas.microsoft.com/office/drawing/2014/main" id="{E93B3208-0F86-27DC-2BC5-DF03C5416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598A8-5876-4A21-10AA-57D600EB950C}"/>
              </a:ext>
            </a:extLst>
          </p:cNvPr>
          <p:cNvSpPr>
            <a:spLocks noGrp="1"/>
          </p:cNvSpPr>
          <p:nvPr>
            <p:ph type="sldNum" sz="quarter" idx="12"/>
          </p:nvPr>
        </p:nvSpPr>
        <p:spPr/>
        <p:txBody>
          <a:bodyPr/>
          <a:lstStyle/>
          <a:p>
            <a:fld id="{FDE4ED28-E6AA-A64C-B93D-8734AE5D0A34}" type="slidenum">
              <a:rPr lang="en-US" smtClean="0"/>
              <a:t>‹#›</a:t>
            </a:fld>
            <a:endParaRPr lang="en-US"/>
          </a:p>
        </p:txBody>
      </p:sp>
    </p:spTree>
    <p:extLst>
      <p:ext uri="{BB962C8B-B14F-4D97-AF65-F5344CB8AC3E}">
        <p14:creationId xmlns:p14="http://schemas.microsoft.com/office/powerpoint/2010/main" val="1253810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C4197-4B86-2BFD-E99D-A96DFCB2C1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6EA655-4081-7CD5-1F71-36066EC5F7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8479B-71CD-DE17-1551-68665E4EBA8E}"/>
              </a:ext>
            </a:extLst>
          </p:cNvPr>
          <p:cNvSpPr>
            <a:spLocks noGrp="1"/>
          </p:cNvSpPr>
          <p:nvPr>
            <p:ph type="dt" sz="half" idx="10"/>
          </p:nvPr>
        </p:nvSpPr>
        <p:spPr/>
        <p:txBody>
          <a:bodyPr/>
          <a:lstStyle/>
          <a:p>
            <a:fld id="{4DB15FA8-CD42-3C4F-91D5-B635F186A82B}" type="datetimeFigureOut">
              <a:rPr lang="en-US" smtClean="0"/>
              <a:t>12/13/24</a:t>
            </a:fld>
            <a:endParaRPr lang="en-US"/>
          </a:p>
        </p:txBody>
      </p:sp>
      <p:sp>
        <p:nvSpPr>
          <p:cNvPr id="5" name="Footer Placeholder 4">
            <a:extLst>
              <a:ext uri="{FF2B5EF4-FFF2-40B4-BE49-F238E27FC236}">
                <a16:creationId xmlns:a16="http://schemas.microsoft.com/office/drawing/2014/main" id="{B36502CD-A99F-AD74-4E34-7A0EDA1F4F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697F0-2F18-60D7-0D06-15BBC729B0CA}"/>
              </a:ext>
            </a:extLst>
          </p:cNvPr>
          <p:cNvSpPr>
            <a:spLocks noGrp="1"/>
          </p:cNvSpPr>
          <p:nvPr>
            <p:ph type="sldNum" sz="quarter" idx="12"/>
          </p:nvPr>
        </p:nvSpPr>
        <p:spPr/>
        <p:txBody>
          <a:bodyPr/>
          <a:lstStyle/>
          <a:p>
            <a:fld id="{FDE4ED28-E6AA-A64C-B93D-8734AE5D0A34}" type="slidenum">
              <a:rPr lang="en-US" smtClean="0"/>
              <a:t>‹#›</a:t>
            </a:fld>
            <a:endParaRPr lang="en-US"/>
          </a:p>
        </p:txBody>
      </p:sp>
    </p:spTree>
    <p:extLst>
      <p:ext uri="{BB962C8B-B14F-4D97-AF65-F5344CB8AC3E}">
        <p14:creationId xmlns:p14="http://schemas.microsoft.com/office/powerpoint/2010/main" val="3534579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BD84-7473-9FE6-B908-311D5E95A9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324ED8-A4F4-57CA-D88C-08742A70E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72EBB-A01F-DAAA-20FA-8417EF097673}"/>
              </a:ext>
            </a:extLst>
          </p:cNvPr>
          <p:cNvSpPr>
            <a:spLocks noGrp="1"/>
          </p:cNvSpPr>
          <p:nvPr>
            <p:ph type="dt" sz="half" idx="10"/>
          </p:nvPr>
        </p:nvSpPr>
        <p:spPr/>
        <p:txBody>
          <a:bodyPr/>
          <a:lstStyle/>
          <a:p>
            <a:fld id="{4DB15FA8-CD42-3C4F-91D5-B635F186A82B}" type="datetimeFigureOut">
              <a:rPr lang="en-US" smtClean="0"/>
              <a:t>12/13/24</a:t>
            </a:fld>
            <a:endParaRPr lang="en-US"/>
          </a:p>
        </p:txBody>
      </p:sp>
      <p:sp>
        <p:nvSpPr>
          <p:cNvPr id="5" name="Footer Placeholder 4">
            <a:extLst>
              <a:ext uri="{FF2B5EF4-FFF2-40B4-BE49-F238E27FC236}">
                <a16:creationId xmlns:a16="http://schemas.microsoft.com/office/drawing/2014/main" id="{440131B7-FBC0-1487-4F13-6EAC97F7E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1C7-640B-A566-4E69-11240702717A}"/>
              </a:ext>
            </a:extLst>
          </p:cNvPr>
          <p:cNvSpPr>
            <a:spLocks noGrp="1"/>
          </p:cNvSpPr>
          <p:nvPr>
            <p:ph type="sldNum" sz="quarter" idx="12"/>
          </p:nvPr>
        </p:nvSpPr>
        <p:spPr/>
        <p:txBody>
          <a:bodyPr/>
          <a:lstStyle/>
          <a:p>
            <a:fld id="{FDE4ED28-E6AA-A64C-B93D-8734AE5D0A34}" type="slidenum">
              <a:rPr lang="en-US" smtClean="0"/>
              <a:t>‹#›</a:t>
            </a:fld>
            <a:endParaRPr lang="en-US"/>
          </a:p>
        </p:txBody>
      </p:sp>
    </p:spTree>
    <p:extLst>
      <p:ext uri="{BB962C8B-B14F-4D97-AF65-F5344CB8AC3E}">
        <p14:creationId xmlns:p14="http://schemas.microsoft.com/office/powerpoint/2010/main" val="409667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798D5-9165-EF6D-E826-B7206AC44E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4AA30B-090C-7368-07D1-5CC8C6302C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5C1FEA-0EF8-BDB1-FB9F-C3F6873C67E5}"/>
              </a:ext>
            </a:extLst>
          </p:cNvPr>
          <p:cNvSpPr>
            <a:spLocks noGrp="1"/>
          </p:cNvSpPr>
          <p:nvPr>
            <p:ph type="dt" sz="half" idx="10"/>
          </p:nvPr>
        </p:nvSpPr>
        <p:spPr/>
        <p:txBody>
          <a:bodyPr/>
          <a:lstStyle/>
          <a:p>
            <a:fld id="{4DB15FA8-CD42-3C4F-91D5-B635F186A82B}" type="datetimeFigureOut">
              <a:rPr lang="en-US" smtClean="0"/>
              <a:t>12/13/24</a:t>
            </a:fld>
            <a:endParaRPr lang="en-US"/>
          </a:p>
        </p:txBody>
      </p:sp>
      <p:sp>
        <p:nvSpPr>
          <p:cNvPr id="5" name="Footer Placeholder 4">
            <a:extLst>
              <a:ext uri="{FF2B5EF4-FFF2-40B4-BE49-F238E27FC236}">
                <a16:creationId xmlns:a16="http://schemas.microsoft.com/office/drawing/2014/main" id="{AD96F43F-33AB-1F69-54CA-5691A4E4D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F43C2-AEEF-A8DD-40E3-857A86CB3FD0}"/>
              </a:ext>
            </a:extLst>
          </p:cNvPr>
          <p:cNvSpPr>
            <a:spLocks noGrp="1"/>
          </p:cNvSpPr>
          <p:nvPr>
            <p:ph type="sldNum" sz="quarter" idx="12"/>
          </p:nvPr>
        </p:nvSpPr>
        <p:spPr/>
        <p:txBody>
          <a:bodyPr/>
          <a:lstStyle/>
          <a:p>
            <a:fld id="{FDE4ED28-E6AA-A64C-B93D-8734AE5D0A34}" type="slidenum">
              <a:rPr lang="en-US" smtClean="0"/>
              <a:t>‹#›</a:t>
            </a:fld>
            <a:endParaRPr lang="en-US"/>
          </a:p>
        </p:txBody>
      </p:sp>
    </p:spTree>
    <p:extLst>
      <p:ext uri="{BB962C8B-B14F-4D97-AF65-F5344CB8AC3E}">
        <p14:creationId xmlns:p14="http://schemas.microsoft.com/office/powerpoint/2010/main" val="223330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915A-F7E6-C075-A545-AF18841B69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95BA5-AEA3-22F3-2328-21D27BADE2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DF927E-5A0A-5B6F-0F9C-33D5BB7451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8967E1-2234-5712-72DE-4F26F9181D64}"/>
              </a:ext>
            </a:extLst>
          </p:cNvPr>
          <p:cNvSpPr>
            <a:spLocks noGrp="1"/>
          </p:cNvSpPr>
          <p:nvPr>
            <p:ph type="dt" sz="half" idx="10"/>
          </p:nvPr>
        </p:nvSpPr>
        <p:spPr/>
        <p:txBody>
          <a:bodyPr/>
          <a:lstStyle/>
          <a:p>
            <a:fld id="{4DB15FA8-CD42-3C4F-91D5-B635F186A82B}" type="datetimeFigureOut">
              <a:rPr lang="en-US" smtClean="0"/>
              <a:t>12/13/24</a:t>
            </a:fld>
            <a:endParaRPr lang="en-US"/>
          </a:p>
        </p:txBody>
      </p:sp>
      <p:sp>
        <p:nvSpPr>
          <p:cNvPr id="6" name="Footer Placeholder 5">
            <a:extLst>
              <a:ext uri="{FF2B5EF4-FFF2-40B4-BE49-F238E27FC236}">
                <a16:creationId xmlns:a16="http://schemas.microsoft.com/office/drawing/2014/main" id="{C7C430EC-4EB6-18AA-D65F-DFE5E6F0DD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48B8D4-29AB-CD9D-45CE-61A0B6CC6724}"/>
              </a:ext>
            </a:extLst>
          </p:cNvPr>
          <p:cNvSpPr>
            <a:spLocks noGrp="1"/>
          </p:cNvSpPr>
          <p:nvPr>
            <p:ph type="sldNum" sz="quarter" idx="12"/>
          </p:nvPr>
        </p:nvSpPr>
        <p:spPr/>
        <p:txBody>
          <a:bodyPr/>
          <a:lstStyle/>
          <a:p>
            <a:fld id="{FDE4ED28-E6AA-A64C-B93D-8734AE5D0A34}" type="slidenum">
              <a:rPr lang="en-US" smtClean="0"/>
              <a:t>‹#›</a:t>
            </a:fld>
            <a:endParaRPr lang="en-US"/>
          </a:p>
        </p:txBody>
      </p:sp>
    </p:spTree>
    <p:extLst>
      <p:ext uri="{BB962C8B-B14F-4D97-AF65-F5344CB8AC3E}">
        <p14:creationId xmlns:p14="http://schemas.microsoft.com/office/powerpoint/2010/main" val="1963419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01A8D-9630-26C3-0A0D-EB0EA36FAA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88B523-D116-C359-4011-E6D57BDA6A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29ACB4-881E-EE5A-C03B-E851623690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146DEC-53D7-1E61-B017-037151F88C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F4D86C-7635-1A60-4876-C3AF1340D8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04AE98-1344-34E4-9AAB-5AE630D02A47}"/>
              </a:ext>
            </a:extLst>
          </p:cNvPr>
          <p:cNvSpPr>
            <a:spLocks noGrp="1"/>
          </p:cNvSpPr>
          <p:nvPr>
            <p:ph type="dt" sz="half" idx="10"/>
          </p:nvPr>
        </p:nvSpPr>
        <p:spPr/>
        <p:txBody>
          <a:bodyPr/>
          <a:lstStyle/>
          <a:p>
            <a:fld id="{4DB15FA8-CD42-3C4F-91D5-B635F186A82B}" type="datetimeFigureOut">
              <a:rPr lang="en-US" smtClean="0"/>
              <a:t>12/13/24</a:t>
            </a:fld>
            <a:endParaRPr lang="en-US"/>
          </a:p>
        </p:txBody>
      </p:sp>
      <p:sp>
        <p:nvSpPr>
          <p:cNvPr id="8" name="Footer Placeholder 7">
            <a:extLst>
              <a:ext uri="{FF2B5EF4-FFF2-40B4-BE49-F238E27FC236}">
                <a16:creationId xmlns:a16="http://schemas.microsoft.com/office/drawing/2014/main" id="{904C2A24-3897-2D2C-439C-EF0459DBD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FA6257-1796-0D40-47A8-CAD815724B1E}"/>
              </a:ext>
            </a:extLst>
          </p:cNvPr>
          <p:cNvSpPr>
            <a:spLocks noGrp="1"/>
          </p:cNvSpPr>
          <p:nvPr>
            <p:ph type="sldNum" sz="quarter" idx="12"/>
          </p:nvPr>
        </p:nvSpPr>
        <p:spPr/>
        <p:txBody>
          <a:bodyPr/>
          <a:lstStyle/>
          <a:p>
            <a:fld id="{FDE4ED28-E6AA-A64C-B93D-8734AE5D0A34}" type="slidenum">
              <a:rPr lang="en-US" smtClean="0"/>
              <a:t>‹#›</a:t>
            </a:fld>
            <a:endParaRPr lang="en-US"/>
          </a:p>
        </p:txBody>
      </p:sp>
    </p:spTree>
    <p:extLst>
      <p:ext uri="{BB962C8B-B14F-4D97-AF65-F5344CB8AC3E}">
        <p14:creationId xmlns:p14="http://schemas.microsoft.com/office/powerpoint/2010/main" val="167140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41FB-E548-71D7-5A7E-3A5B6F461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CDF878-B094-F1E7-3026-65A720A15EF5}"/>
              </a:ext>
            </a:extLst>
          </p:cNvPr>
          <p:cNvSpPr>
            <a:spLocks noGrp="1"/>
          </p:cNvSpPr>
          <p:nvPr>
            <p:ph type="dt" sz="half" idx="10"/>
          </p:nvPr>
        </p:nvSpPr>
        <p:spPr/>
        <p:txBody>
          <a:bodyPr/>
          <a:lstStyle/>
          <a:p>
            <a:fld id="{4DB15FA8-CD42-3C4F-91D5-B635F186A82B}" type="datetimeFigureOut">
              <a:rPr lang="en-US" smtClean="0"/>
              <a:t>12/13/24</a:t>
            </a:fld>
            <a:endParaRPr lang="en-US"/>
          </a:p>
        </p:txBody>
      </p:sp>
      <p:sp>
        <p:nvSpPr>
          <p:cNvPr id="4" name="Footer Placeholder 3">
            <a:extLst>
              <a:ext uri="{FF2B5EF4-FFF2-40B4-BE49-F238E27FC236}">
                <a16:creationId xmlns:a16="http://schemas.microsoft.com/office/drawing/2014/main" id="{BC2F68BF-EBB9-0025-9B1D-0D3514F9D1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FCF65-7FC3-563F-CB62-28FFD15F66A4}"/>
              </a:ext>
            </a:extLst>
          </p:cNvPr>
          <p:cNvSpPr>
            <a:spLocks noGrp="1"/>
          </p:cNvSpPr>
          <p:nvPr>
            <p:ph type="sldNum" sz="quarter" idx="12"/>
          </p:nvPr>
        </p:nvSpPr>
        <p:spPr/>
        <p:txBody>
          <a:bodyPr/>
          <a:lstStyle/>
          <a:p>
            <a:fld id="{FDE4ED28-E6AA-A64C-B93D-8734AE5D0A34}" type="slidenum">
              <a:rPr lang="en-US" smtClean="0"/>
              <a:t>‹#›</a:t>
            </a:fld>
            <a:endParaRPr lang="en-US"/>
          </a:p>
        </p:txBody>
      </p:sp>
    </p:spTree>
    <p:extLst>
      <p:ext uri="{BB962C8B-B14F-4D97-AF65-F5344CB8AC3E}">
        <p14:creationId xmlns:p14="http://schemas.microsoft.com/office/powerpoint/2010/main" val="324730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614EC1-A13B-2FDF-8995-A6F9DF4F895C}"/>
              </a:ext>
            </a:extLst>
          </p:cNvPr>
          <p:cNvSpPr>
            <a:spLocks noGrp="1"/>
          </p:cNvSpPr>
          <p:nvPr>
            <p:ph type="dt" sz="half" idx="10"/>
          </p:nvPr>
        </p:nvSpPr>
        <p:spPr/>
        <p:txBody>
          <a:bodyPr/>
          <a:lstStyle/>
          <a:p>
            <a:fld id="{4DB15FA8-CD42-3C4F-91D5-B635F186A82B}" type="datetimeFigureOut">
              <a:rPr lang="en-US" smtClean="0"/>
              <a:t>12/13/24</a:t>
            </a:fld>
            <a:endParaRPr lang="en-US"/>
          </a:p>
        </p:txBody>
      </p:sp>
      <p:sp>
        <p:nvSpPr>
          <p:cNvPr id="3" name="Footer Placeholder 2">
            <a:extLst>
              <a:ext uri="{FF2B5EF4-FFF2-40B4-BE49-F238E27FC236}">
                <a16:creationId xmlns:a16="http://schemas.microsoft.com/office/drawing/2014/main" id="{17C53947-2ECE-F61A-5DCE-A5EABBC61C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E16ECD-311D-C813-6EF8-6639ECB4C951}"/>
              </a:ext>
            </a:extLst>
          </p:cNvPr>
          <p:cNvSpPr>
            <a:spLocks noGrp="1"/>
          </p:cNvSpPr>
          <p:nvPr>
            <p:ph type="sldNum" sz="quarter" idx="12"/>
          </p:nvPr>
        </p:nvSpPr>
        <p:spPr/>
        <p:txBody>
          <a:bodyPr/>
          <a:lstStyle/>
          <a:p>
            <a:fld id="{FDE4ED28-E6AA-A64C-B93D-8734AE5D0A34}" type="slidenum">
              <a:rPr lang="en-US" smtClean="0"/>
              <a:t>‹#›</a:t>
            </a:fld>
            <a:endParaRPr lang="en-US"/>
          </a:p>
        </p:txBody>
      </p:sp>
    </p:spTree>
    <p:extLst>
      <p:ext uri="{BB962C8B-B14F-4D97-AF65-F5344CB8AC3E}">
        <p14:creationId xmlns:p14="http://schemas.microsoft.com/office/powerpoint/2010/main" val="174017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5C43-46FD-790A-468A-8E7E00A639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653455-F96C-1E20-668E-6B6B63CC53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6B7CE9-463E-F4E7-19B3-D4E2171DA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2F8E75-C80F-FE95-FFBD-3B3B203E2BC5}"/>
              </a:ext>
            </a:extLst>
          </p:cNvPr>
          <p:cNvSpPr>
            <a:spLocks noGrp="1"/>
          </p:cNvSpPr>
          <p:nvPr>
            <p:ph type="dt" sz="half" idx="10"/>
          </p:nvPr>
        </p:nvSpPr>
        <p:spPr/>
        <p:txBody>
          <a:bodyPr/>
          <a:lstStyle/>
          <a:p>
            <a:fld id="{4DB15FA8-CD42-3C4F-91D5-B635F186A82B}" type="datetimeFigureOut">
              <a:rPr lang="en-US" smtClean="0"/>
              <a:t>12/13/24</a:t>
            </a:fld>
            <a:endParaRPr lang="en-US"/>
          </a:p>
        </p:txBody>
      </p:sp>
      <p:sp>
        <p:nvSpPr>
          <p:cNvPr id="6" name="Footer Placeholder 5">
            <a:extLst>
              <a:ext uri="{FF2B5EF4-FFF2-40B4-BE49-F238E27FC236}">
                <a16:creationId xmlns:a16="http://schemas.microsoft.com/office/drawing/2014/main" id="{2AB7CE2C-92DA-F854-6270-DF15C3359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6CD2A-9CEF-5BB8-5FDC-64A44A8156E6}"/>
              </a:ext>
            </a:extLst>
          </p:cNvPr>
          <p:cNvSpPr>
            <a:spLocks noGrp="1"/>
          </p:cNvSpPr>
          <p:nvPr>
            <p:ph type="sldNum" sz="quarter" idx="12"/>
          </p:nvPr>
        </p:nvSpPr>
        <p:spPr/>
        <p:txBody>
          <a:bodyPr/>
          <a:lstStyle/>
          <a:p>
            <a:fld id="{FDE4ED28-E6AA-A64C-B93D-8734AE5D0A34}" type="slidenum">
              <a:rPr lang="en-US" smtClean="0"/>
              <a:t>‹#›</a:t>
            </a:fld>
            <a:endParaRPr lang="en-US"/>
          </a:p>
        </p:txBody>
      </p:sp>
    </p:spTree>
    <p:extLst>
      <p:ext uri="{BB962C8B-B14F-4D97-AF65-F5344CB8AC3E}">
        <p14:creationId xmlns:p14="http://schemas.microsoft.com/office/powerpoint/2010/main" val="666226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8F61-E9FB-62EC-46BE-9B442317FD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A584B3-D5D3-52A7-6D70-841F33AC33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26EB6A-F19A-53E3-E02E-5E466680E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D7A2B-096C-3918-C48F-EF93BE9514CF}"/>
              </a:ext>
            </a:extLst>
          </p:cNvPr>
          <p:cNvSpPr>
            <a:spLocks noGrp="1"/>
          </p:cNvSpPr>
          <p:nvPr>
            <p:ph type="dt" sz="half" idx="10"/>
          </p:nvPr>
        </p:nvSpPr>
        <p:spPr/>
        <p:txBody>
          <a:bodyPr/>
          <a:lstStyle/>
          <a:p>
            <a:fld id="{4DB15FA8-CD42-3C4F-91D5-B635F186A82B}" type="datetimeFigureOut">
              <a:rPr lang="en-US" smtClean="0"/>
              <a:t>12/13/24</a:t>
            </a:fld>
            <a:endParaRPr lang="en-US"/>
          </a:p>
        </p:txBody>
      </p:sp>
      <p:sp>
        <p:nvSpPr>
          <p:cNvPr id="6" name="Footer Placeholder 5">
            <a:extLst>
              <a:ext uri="{FF2B5EF4-FFF2-40B4-BE49-F238E27FC236}">
                <a16:creationId xmlns:a16="http://schemas.microsoft.com/office/drawing/2014/main" id="{081D2D7C-5529-C535-6B03-07D987FCC4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C28CB-219E-2570-AD0B-B0829983D032}"/>
              </a:ext>
            </a:extLst>
          </p:cNvPr>
          <p:cNvSpPr>
            <a:spLocks noGrp="1"/>
          </p:cNvSpPr>
          <p:nvPr>
            <p:ph type="sldNum" sz="quarter" idx="12"/>
          </p:nvPr>
        </p:nvSpPr>
        <p:spPr/>
        <p:txBody>
          <a:bodyPr/>
          <a:lstStyle/>
          <a:p>
            <a:fld id="{FDE4ED28-E6AA-A64C-B93D-8734AE5D0A34}" type="slidenum">
              <a:rPr lang="en-US" smtClean="0"/>
              <a:t>‹#›</a:t>
            </a:fld>
            <a:endParaRPr lang="en-US"/>
          </a:p>
        </p:txBody>
      </p:sp>
    </p:spTree>
    <p:extLst>
      <p:ext uri="{BB962C8B-B14F-4D97-AF65-F5344CB8AC3E}">
        <p14:creationId xmlns:p14="http://schemas.microsoft.com/office/powerpoint/2010/main" val="1703223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1EB595-D68C-8778-32F7-C54741B2CC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B38358-6849-C980-E708-91DDB916B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E8586-486F-B93E-8A20-22B56AD0A8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B15FA8-CD42-3C4F-91D5-B635F186A82B}" type="datetimeFigureOut">
              <a:rPr lang="en-US" smtClean="0"/>
              <a:t>12/13/24</a:t>
            </a:fld>
            <a:endParaRPr lang="en-US"/>
          </a:p>
        </p:txBody>
      </p:sp>
      <p:sp>
        <p:nvSpPr>
          <p:cNvPr id="5" name="Footer Placeholder 4">
            <a:extLst>
              <a:ext uri="{FF2B5EF4-FFF2-40B4-BE49-F238E27FC236}">
                <a16:creationId xmlns:a16="http://schemas.microsoft.com/office/drawing/2014/main" id="{B95BE30F-AB88-14C8-7FB7-9310891B64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C398DDB-DBEF-0F77-4D18-856BE3B1EB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DE4ED28-E6AA-A64C-B93D-8734AE5D0A34}" type="slidenum">
              <a:rPr lang="en-US" smtClean="0"/>
              <a:t>‹#›</a:t>
            </a:fld>
            <a:endParaRPr lang="en-US"/>
          </a:p>
        </p:txBody>
      </p:sp>
    </p:spTree>
    <p:extLst>
      <p:ext uri="{BB962C8B-B14F-4D97-AF65-F5344CB8AC3E}">
        <p14:creationId xmlns:p14="http://schemas.microsoft.com/office/powerpoint/2010/main" val="677044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981-552A-BCB7-CD11-CC9DF385FDF9}"/>
              </a:ext>
            </a:extLst>
          </p:cNvPr>
          <p:cNvSpPr>
            <a:spLocks noGrp="1"/>
          </p:cNvSpPr>
          <p:nvPr>
            <p:ph type="ctrTitle"/>
          </p:nvPr>
        </p:nvSpPr>
        <p:spPr>
          <a:xfrm>
            <a:off x="596088" y="451413"/>
            <a:ext cx="10827025" cy="1787181"/>
          </a:xfrm>
        </p:spPr>
        <p:txBody>
          <a:bodyPr>
            <a:normAutofit/>
          </a:bodyPr>
          <a:lstStyle/>
          <a:p>
            <a:r>
              <a:rPr lang="en-US" sz="3000" b="1" dirty="0">
                <a:solidFill>
                  <a:srgbClr val="E84C22"/>
                </a:solidFill>
                <a:effectLst/>
                <a:latin typeface="Calibri" panose="020F0502020204030204" pitchFamily="34" charset="0"/>
              </a:rPr>
              <a:t>Modeling the risk of treatment discontinuation in MOUD - Subgroup analysis of disparities using Causal Machine Learning </a:t>
            </a:r>
            <a:br>
              <a:rPr lang="en-US" sz="3000" dirty="0">
                <a:solidFill>
                  <a:srgbClr val="E84C22"/>
                </a:solidFill>
                <a:effectLst/>
                <a:latin typeface="Calibri" panose="020F0502020204030204" pitchFamily="34" charset="0"/>
              </a:rPr>
            </a:br>
            <a:endParaRPr lang="en-US" sz="3000" b="1" dirty="0">
              <a:latin typeface="Calibri Light" panose="020F0302020204030204" pitchFamily="34" charset="0"/>
              <a:cs typeface="Calibri Light" panose="020F0302020204030204" pitchFamily="34" charset="0"/>
            </a:endParaRPr>
          </a:p>
        </p:txBody>
      </p:sp>
      <p:sp>
        <p:nvSpPr>
          <p:cNvPr id="10" name="Text Placeholder 112">
            <a:extLst>
              <a:ext uri="{FF2B5EF4-FFF2-40B4-BE49-F238E27FC236}">
                <a16:creationId xmlns:a16="http://schemas.microsoft.com/office/drawing/2014/main" id="{CADC599B-D3C8-0775-E835-6B5C52B27A78}"/>
              </a:ext>
            </a:extLst>
          </p:cNvPr>
          <p:cNvSpPr txBox="1">
            <a:spLocks/>
          </p:cNvSpPr>
          <p:nvPr/>
        </p:nvSpPr>
        <p:spPr>
          <a:xfrm>
            <a:off x="1075913" y="2921500"/>
            <a:ext cx="9520131" cy="368190"/>
          </a:xfrm>
          <a:prstGeom prst="rect">
            <a:avLst/>
          </a:prstGeom>
          <a:noFill/>
        </p:spPr>
        <p:txBody>
          <a:bodyPr>
            <a:normAutofit fontScale="25000" lnSpcReduction="20000"/>
          </a:bodyPr>
          <a:lstStyle>
            <a:lvl1pPr marL="0" indent="0" algn="ctr" defTabSz="3448171" rtl="0" eaLnBrk="1" latinLnBrk="0" hangingPunct="1">
              <a:spcBef>
                <a:spcPct val="20000"/>
              </a:spcBef>
              <a:buFontTx/>
              <a:buNone/>
              <a:defRPr sz="4400" kern="1200">
                <a:solidFill>
                  <a:schemeClr val="accent5">
                    <a:lumMod val="50000"/>
                  </a:schemeClr>
                </a:solidFill>
                <a:latin typeface="+mn-lt"/>
                <a:ea typeface="+mn-ea"/>
                <a:cs typeface="+mn-cs"/>
              </a:defRPr>
            </a:lvl1pPr>
            <a:lvl2pPr marL="2801639" indent="-1077553" algn="l" defTabSz="3448171" rtl="0" eaLnBrk="1" latinLnBrk="0" hangingPunct="1">
              <a:spcBef>
                <a:spcPct val="20000"/>
              </a:spcBef>
              <a:buFontTx/>
              <a:buNone/>
              <a:defRPr sz="7200" kern="1200">
                <a:solidFill>
                  <a:schemeClr val="tx1"/>
                </a:solidFill>
                <a:latin typeface="+mn-lt"/>
                <a:ea typeface="+mn-ea"/>
                <a:cs typeface="+mn-cs"/>
              </a:defRPr>
            </a:lvl2pPr>
            <a:lvl3pPr marL="4310214" indent="-862043" algn="l" defTabSz="3448171" rtl="0" eaLnBrk="1" latinLnBrk="0" hangingPunct="1">
              <a:spcBef>
                <a:spcPct val="20000"/>
              </a:spcBef>
              <a:buFontTx/>
              <a:buNone/>
              <a:defRPr sz="7200" kern="1200">
                <a:solidFill>
                  <a:schemeClr val="tx1"/>
                </a:solidFill>
                <a:latin typeface="+mn-lt"/>
                <a:ea typeface="+mn-ea"/>
                <a:cs typeface="+mn-cs"/>
              </a:defRPr>
            </a:lvl3pPr>
            <a:lvl4pPr marL="6034300" indent="-862043" algn="l" defTabSz="3448171" rtl="0" eaLnBrk="1" latinLnBrk="0" hangingPunct="1">
              <a:spcBef>
                <a:spcPct val="20000"/>
              </a:spcBef>
              <a:buFontTx/>
              <a:buNone/>
              <a:defRPr sz="7200" kern="1200">
                <a:solidFill>
                  <a:schemeClr val="tx1"/>
                </a:solidFill>
                <a:latin typeface="+mn-lt"/>
                <a:ea typeface="+mn-ea"/>
                <a:cs typeface="+mn-cs"/>
              </a:defRPr>
            </a:lvl4pPr>
            <a:lvl5pPr marL="7758385" indent="-862043" algn="l" defTabSz="3448171" rtl="0" eaLnBrk="1" latinLnBrk="0" hangingPunct="1">
              <a:spcBef>
                <a:spcPct val="20000"/>
              </a:spcBef>
              <a:buFontTx/>
              <a:buNone/>
              <a:defRPr sz="7200" kern="1200">
                <a:solidFill>
                  <a:schemeClr val="tx1"/>
                </a:solidFill>
                <a:latin typeface="+mn-lt"/>
                <a:ea typeface="+mn-ea"/>
                <a:cs typeface="+mn-cs"/>
              </a:defRPr>
            </a:lvl5pPr>
            <a:lvl6pPr marL="9482471"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6pPr>
            <a:lvl7pPr marL="1120655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7pPr>
            <a:lvl8pPr marL="12930642"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8pPr>
            <a:lvl9pPr marL="14654726" indent="-862043" algn="l" defTabSz="3448171" rtl="0" eaLnBrk="1" latinLnBrk="0" hangingPunct="1">
              <a:spcBef>
                <a:spcPct val="20000"/>
              </a:spcBef>
              <a:buFont typeface="Arial" pitchFamily="34" charset="0"/>
              <a:buChar char="•"/>
              <a:defRPr sz="7600" kern="1200">
                <a:solidFill>
                  <a:schemeClr val="tx1"/>
                </a:solidFill>
                <a:latin typeface="+mn-lt"/>
                <a:ea typeface="+mn-ea"/>
                <a:cs typeface="+mn-cs"/>
              </a:defRPr>
            </a:lvl9pPr>
          </a:lstStyle>
          <a:p>
            <a:pPr marL="0" marR="0">
              <a:lnSpc>
                <a:spcPct val="115000"/>
              </a:lnSpc>
              <a:spcBef>
                <a:spcPts val="0"/>
              </a:spcBef>
              <a:spcAft>
                <a:spcPts val="800"/>
              </a:spcAft>
            </a:pP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Wanru Guo</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1</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Paula </a:t>
            </a:r>
            <a:r>
              <a:rPr lang="en-US" sz="8000" kern="100" dirty="0" err="1">
                <a:effectLst/>
                <a:latin typeface="Times New Roman" panose="02020603050405020304" pitchFamily="18" charset="0"/>
                <a:ea typeface="DengXian" panose="02010600030101010101" pitchFamily="2" charset="-122"/>
                <a:cs typeface="Times New Roman" panose="02020603050405020304" pitchFamily="18" charset="0"/>
              </a:rPr>
              <a:t>Jaimes</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Buitron</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2</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8000" kern="100" dirty="0" err="1">
                <a:effectLst/>
                <a:latin typeface="Times New Roman" panose="02020603050405020304" pitchFamily="18" charset="0"/>
                <a:ea typeface="DengXian" panose="02010600030101010101" pitchFamily="2" charset="-122"/>
                <a:cs typeface="Times New Roman" panose="02020603050405020304" pitchFamily="18" charset="0"/>
              </a:rPr>
              <a:t>Yanmin</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Gong</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3</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8000" kern="100" dirty="0" err="1">
                <a:effectLst/>
                <a:latin typeface="Times New Roman" panose="02020603050405020304" pitchFamily="18" charset="0"/>
                <a:ea typeface="DengXian" panose="02010600030101010101" pitchFamily="2" charset="-122"/>
                <a:cs typeface="Times New Roman" panose="02020603050405020304" pitchFamily="18" charset="0"/>
              </a:rPr>
              <a:t>Yuanxiong</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Guo</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4</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Carolina Vivas Valencia</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2</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8000" kern="100" dirty="0" err="1">
                <a:effectLst/>
                <a:latin typeface="Times New Roman" panose="02020603050405020304" pitchFamily="18" charset="0"/>
                <a:ea typeface="DengXian" panose="02010600030101010101" pitchFamily="2" charset="-122"/>
                <a:cs typeface="Times New Roman" panose="02020603050405020304" pitchFamily="18" charset="0"/>
              </a:rPr>
              <a:t>Cici</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 Bauer</a:t>
            </a: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1</a:t>
            </a:r>
          </a:p>
          <a:p>
            <a:pPr marL="0" marR="0">
              <a:lnSpc>
                <a:spcPct val="115000"/>
              </a:lnSpc>
              <a:spcBef>
                <a:spcPts val="0"/>
              </a:spcBef>
              <a:spcAft>
                <a:spcPts val="800"/>
              </a:spcAft>
            </a:pP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1</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Department of Biostatistics and Data Science, School of Public Health, UTHealth</a:t>
            </a: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2</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Department of Biomedical Engineering, University of Texas at San Antonio </a:t>
            </a: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3</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Department of Electrical and Computer Engineering, University of Texas at San Antonio</a:t>
            </a: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8000" kern="100" baseline="30000" dirty="0">
                <a:effectLst/>
                <a:latin typeface="Times New Roman" panose="02020603050405020304" pitchFamily="18" charset="0"/>
                <a:ea typeface="DengXian" panose="02010600030101010101" pitchFamily="2" charset="-122"/>
                <a:cs typeface="Times New Roman" panose="02020603050405020304" pitchFamily="18" charset="0"/>
              </a:rPr>
              <a:t>4</a:t>
            </a:r>
            <a:r>
              <a:rPr lang="en-US" sz="8000" kern="100" dirty="0">
                <a:effectLst/>
                <a:latin typeface="Times New Roman" panose="02020603050405020304" pitchFamily="18" charset="0"/>
                <a:ea typeface="DengXian" panose="02010600030101010101" pitchFamily="2" charset="-122"/>
                <a:cs typeface="Times New Roman" panose="02020603050405020304" pitchFamily="18" charset="0"/>
              </a:rPr>
              <a:t>Department of Department of Information Systems and Cyber Security, University of Texas at San Antonio</a:t>
            </a: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8000" b="0" kern="100" dirty="0">
                <a:effectLst/>
                <a:latin typeface="Aptos" panose="020B0004020202020204" pitchFamily="34" charset="0"/>
                <a:ea typeface="DengXian" panose="02010600030101010101" pitchFamily="2" charset="-122"/>
                <a:cs typeface="Times New Roman" panose="02020603050405020304" pitchFamily="18" charset="0"/>
              </a:rPr>
              <a:t> </a:t>
            </a:r>
            <a:endParaRPr lang="en-US" sz="80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sz="1800" dirty="0"/>
          </a:p>
        </p:txBody>
      </p:sp>
    </p:spTree>
    <p:extLst>
      <p:ext uri="{BB962C8B-B14F-4D97-AF65-F5344CB8AC3E}">
        <p14:creationId xmlns:p14="http://schemas.microsoft.com/office/powerpoint/2010/main" val="954963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C2D866-3400-79A2-00C1-10F18E557F78}"/>
              </a:ext>
            </a:extLst>
          </p:cNvPr>
          <p:cNvSpPr/>
          <p:nvPr/>
        </p:nvSpPr>
        <p:spPr>
          <a:xfrm>
            <a:off x="0" y="0"/>
            <a:ext cx="5854390"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Modelling risk of MOUD treatment Discontinuation</a:t>
            </a:r>
          </a:p>
        </p:txBody>
      </p:sp>
      <p:sp>
        <p:nvSpPr>
          <p:cNvPr id="5" name="TextBox 4">
            <a:extLst>
              <a:ext uri="{FF2B5EF4-FFF2-40B4-BE49-F238E27FC236}">
                <a16:creationId xmlns:a16="http://schemas.microsoft.com/office/drawing/2014/main" id="{1F72AA22-B754-2122-D3E9-A13B256E190F}"/>
              </a:ext>
            </a:extLst>
          </p:cNvPr>
          <p:cNvSpPr txBox="1"/>
          <p:nvPr/>
        </p:nvSpPr>
        <p:spPr>
          <a:xfrm>
            <a:off x="5854390" y="80252"/>
            <a:ext cx="3300761" cy="369332"/>
          </a:xfrm>
          <a:prstGeom prst="rect">
            <a:avLst/>
          </a:prstGeom>
          <a:noFill/>
        </p:spPr>
        <p:txBody>
          <a:bodyPr wrap="square" rtlCol="0">
            <a:spAutoFit/>
          </a:bodyPr>
          <a:lstStyle/>
          <a:p>
            <a:r>
              <a:rPr lang="en-US" b="1" dirty="0"/>
              <a:t>Engineering Features </a:t>
            </a:r>
          </a:p>
        </p:txBody>
      </p:sp>
      <p:sp>
        <p:nvSpPr>
          <p:cNvPr id="7" name="TextBox 6">
            <a:extLst>
              <a:ext uri="{FF2B5EF4-FFF2-40B4-BE49-F238E27FC236}">
                <a16:creationId xmlns:a16="http://schemas.microsoft.com/office/drawing/2014/main" id="{5E8C5B86-4140-CEB1-1EFC-831B1203A55B}"/>
              </a:ext>
            </a:extLst>
          </p:cNvPr>
          <p:cNvSpPr txBox="1"/>
          <p:nvPr/>
        </p:nvSpPr>
        <p:spPr>
          <a:xfrm>
            <a:off x="4122950" y="2536935"/>
            <a:ext cx="7624874" cy="4016484"/>
          </a:xfrm>
          <a:prstGeom prst="rect">
            <a:avLst/>
          </a:prstGeom>
          <a:solidFill>
            <a:schemeClr val="accent2">
              <a:lumMod val="20000"/>
              <a:lumOff val="80000"/>
            </a:schemeClr>
          </a:solidFill>
          <a:ln>
            <a:solidFill>
              <a:schemeClr val="accent2">
                <a:lumMod val="20000"/>
                <a:lumOff val="80000"/>
              </a:schemeClr>
            </a:solidFill>
          </a:ln>
        </p:spPr>
        <p:txBody>
          <a:bodyPr wrap="square" rtlCol="0">
            <a:spAutoFit/>
          </a:bodyPr>
          <a:lstStyle/>
          <a:p>
            <a:r>
              <a:rPr lang="en-US" sz="1500" b="1" dirty="0"/>
              <a:t>Outpatient -</a:t>
            </a:r>
            <a:r>
              <a:rPr lang="en-US" sz="1500" dirty="0"/>
              <a:t> general outpatient visits, including evaluation and management for new or established patients.</a:t>
            </a:r>
          </a:p>
          <a:p>
            <a:endParaRPr lang="en-US" sz="1500" dirty="0"/>
          </a:p>
          <a:p>
            <a:r>
              <a:rPr lang="en-US" sz="1500" b="1" dirty="0"/>
              <a:t>Psychiatric- </a:t>
            </a:r>
            <a:r>
              <a:rPr lang="en-US" sz="1500" dirty="0"/>
              <a:t>These are specific to psychiatric outpatient services, including therapy sessions, consultations, and psychological testing for substance use. </a:t>
            </a:r>
          </a:p>
          <a:p>
            <a:endParaRPr lang="en-US" sz="1500" dirty="0"/>
          </a:p>
          <a:p>
            <a:r>
              <a:rPr lang="en-US" sz="1500" b="1" dirty="0"/>
              <a:t>Mat -</a:t>
            </a:r>
            <a:r>
              <a:rPr lang="en-US" sz="1500" dirty="0"/>
              <a:t> additional 30min counseling provided in conjunction with medication-assisted treatment (MAT) for opioid use disorder (OUD).</a:t>
            </a:r>
          </a:p>
          <a:p>
            <a:endParaRPr lang="en-US" sz="1500" dirty="0"/>
          </a:p>
          <a:p>
            <a:r>
              <a:rPr lang="en-US" sz="1500" b="1" dirty="0"/>
              <a:t>Telehealth </a:t>
            </a:r>
            <a:r>
              <a:rPr lang="en-US" sz="1500" dirty="0"/>
              <a:t>- These codes are for telehealth consultations provided by phone, allowing for remote follow-ups and counseling.</a:t>
            </a:r>
          </a:p>
          <a:p>
            <a:endParaRPr lang="en-US" sz="1500" dirty="0"/>
          </a:p>
          <a:p>
            <a:r>
              <a:rPr lang="en-US" sz="1500" b="1" dirty="0"/>
              <a:t>Induction</a:t>
            </a:r>
            <a:r>
              <a:rPr lang="en-US" sz="1500" dirty="0"/>
              <a:t> -These codes cover prolonged evaluation and management services used for the induction and maintenance of buprenorphine treatment.</a:t>
            </a:r>
          </a:p>
          <a:p>
            <a:endParaRPr lang="en-US" sz="1500" dirty="0"/>
          </a:p>
          <a:p>
            <a:r>
              <a:rPr lang="en-US" sz="1500" b="1" dirty="0" err="1"/>
              <a:t>Bupre_tx</a:t>
            </a:r>
            <a:r>
              <a:rPr lang="en-US" sz="1500" b="1" dirty="0"/>
              <a:t> </a:t>
            </a:r>
            <a:r>
              <a:rPr lang="en-US" sz="1500" dirty="0"/>
              <a:t>- This code includes services provided for buprenorphine treatment during clinic visits, particularly in federally qualified health centers.</a:t>
            </a:r>
          </a:p>
        </p:txBody>
      </p:sp>
      <p:sp>
        <p:nvSpPr>
          <p:cNvPr id="8" name="Rounded Rectangle 7">
            <a:extLst>
              <a:ext uri="{FF2B5EF4-FFF2-40B4-BE49-F238E27FC236}">
                <a16:creationId xmlns:a16="http://schemas.microsoft.com/office/drawing/2014/main" id="{F73C3A45-C68D-7A2E-E6BB-95CAC8B8F5D8}"/>
              </a:ext>
            </a:extLst>
          </p:cNvPr>
          <p:cNvSpPr/>
          <p:nvPr/>
        </p:nvSpPr>
        <p:spPr>
          <a:xfrm>
            <a:off x="4820423" y="1962389"/>
            <a:ext cx="6018253" cy="41805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Health Services variables (CPT/Health Procedure Codes) </a:t>
            </a:r>
          </a:p>
        </p:txBody>
      </p:sp>
      <p:sp>
        <p:nvSpPr>
          <p:cNvPr id="9" name="TextBox 8">
            <a:extLst>
              <a:ext uri="{FF2B5EF4-FFF2-40B4-BE49-F238E27FC236}">
                <a16:creationId xmlns:a16="http://schemas.microsoft.com/office/drawing/2014/main" id="{E7681D59-7B07-1817-216F-40DCB3DAAAA1}"/>
              </a:ext>
            </a:extLst>
          </p:cNvPr>
          <p:cNvSpPr txBox="1"/>
          <p:nvPr/>
        </p:nvSpPr>
        <p:spPr>
          <a:xfrm>
            <a:off x="4374572" y="1222236"/>
            <a:ext cx="7227477" cy="553998"/>
          </a:xfrm>
          <a:prstGeom prst="rect">
            <a:avLst/>
          </a:prstGeom>
          <a:solidFill>
            <a:schemeClr val="accent5">
              <a:lumMod val="20000"/>
              <a:lumOff val="80000"/>
            </a:schemeClr>
          </a:solidFill>
        </p:spPr>
        <p:txBody>
          <a:bodyPr wrap="square" rtlCol="0">
            <a:spAutoFit/>
          </a:bodyPr>
          <a:lstStyle/>
          <a:p>
            <a:r>
              <a:rPr lang="en-US" sz="1500" b="1" dirty="0"/>
              <a:t>alcohol</a:t>
            </a:r>
            <a:r>
              <a:rPr lang="en-US" sz="1500" dirty="0"/>
              <a:t>: Alcohol use disorder </a:t>
            </a:r>
            <a:r>
              <a:rPr lang="en-US" sz="1500" b="1" dirty="0" err="1"/>
              <a:t>nodrug</a:t>
            </a:r>
            <a:r>
              <a:rPr lang="en-US" sz="1500" dirty="0"/>
              <a:t>: Non-opioid drug use disorder</a:t>
            </a:r>
          </a:p>
          <a:p>
            <a:r>
              <a:rPr lang="en-US" sz="1500" dirty="0"/>
              <a:t>Schizophrenia, Bipolar disorder, </a:t>
            </a:r>
            <a:r>
              <a:rPr lang="en-US" sz="1500" b="1" dirty="0"/>
              <a:t>anxiety, Depression, </a:t>
            </a:r>
            <a:r>
              <a:rPr lang="en-US" sz="1500" dirty="0"/>
              <a:t>PTSD, HIV, Hepatitis C</a:t>
            </a:r>
          </a:p>
        </p:txBody>
      </p:sp>
      <p:sp>
        <p:nvSpPr>
          <p:cNvPr id="10" name="Rounded Rectangle 9">
            <a:extLst>
              <a:ext uri="{FF2B5EF4-FFF2-40B4-BE49-F238E27FC236}">
                <a16:creationId xmlns:a16="http://schemas.microsoft.com/office/drawing/2014/main" id="{0A7E97A2-9DB5-9CE8-E394-5CB4DF068DC0}"/>
              </a:ext>
            </a:extLst>
          </p:cNvPr>
          <p:cNvSpPr/>
          <p:nvPr/>
        </p:nvSpPr>
        <p:spPr>
          <a:xfrm>
            <a:off x="4062845" y="611118"/>
            <a:ext cx="7533410" cy="49258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Comorbidities variables(Diagnosed before index date)  (ICD9/10 codes)</a:t>
            </a:r>
          </a:p>
        </p:txBody>
      </p:sp>
      <p:sp>
        <p:nvSpPr>
          <p:cNvPr id="11" name="Rounded Rectangle 10">
            <a:extLst>
              <a:ext uri="{FF2B5EF4-FFF2-40B4-BE49-F238E27FC236}">
                <a16:creationId xmlns:a16="http://schemas.microsoft.com/office/drawing/2014/main" id="{E07FB241-6D8A-6765-8EBD-5E76A95D7010}"/>
              </a:ext>
            </a:extLst>
          </p:cNvPr>
          <p:cNvSpPr/>
          <p:nvPr/>
        </p:nvSpPr>
        <p:spPr>
          <a:xfrm>
            <a:off x="193016" y="3573955"/>
            <a:ext cx="2737132" cy="6858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Early treatment adherence variables </a:t>
            </a:r>
          </a:p>
        </p:txBody>
      </p:sp>
      <p:sp>
        <p:nvSpPr>
          <p:cNvPr id="12" name="Rounded Rectangle 11">
            <a:extLst>
              <a:ext uri="{FF2B5EF4-FFF2-40B4-BE49-F238E27FC236}">
                <a16:creationId xmlns:a16="http://schemas.microsoft.com/office/drawing/2014/main" id="{7E0B72AC-BE78-475B-46E8-D483BC936F54}"/>
              </a:ext>
            </a:extLst>
          </p:cNvPr>
          <p:cNvSpPr/>
          <p:nvPr/>
        </p:nvSpPr>
        <p:spPr>
          <a:xfrm>
            <a:off x="382255" y="640431"/>
            <a:ext cx="1878443" cy="6858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Demographics</a:t>
            </a:r>
          </a:p>
        </p:txBody>
      </p:sp>
      <p:sp>
        <p:nvSpPr>
          <p:cNvPr id="13" name="TextBox 12">
            <a:extLst>
              <a:ext uri="{FF2B5EF4-FFF2-40B4-BE49-F238E27FC236}">
                <a16:creationId xmlns:a16="http://schemas.microsoft.com/office/drawing/2014/main" id="{94A75C4D-E98E-21B0-6B91-474502341D08}"/>
              </a:ext>
            </a:extLst>
          </p:cNvPr>
          <p:cNvSpPr txBox="1"/>
          <p:nvPr/>
        </p:nvSpPr>
        <p:spPr>
          <a:xfrm>
            <a:off x="89021" y="1417266"/>
            <a:ext cx="3703317" cy="2062103"/>
          </a:xfrm>
          <a:prstGeom prst="rect">
            <a:avLst/>
          </a:prstGeom>
          <a:solidFill>
            <a:schemeClr val="accent6">
              <a:lumMod val="20000"/>
              <a:lumOff val="80000"/>
            </a:schemeClr>
          </a:solidFill>
        </p:spPr>
        <p:txBody>
          <a:bodyPr wrap="square" rtlCol="0">
            <a:spAutoFit/>
          </a:bodyPr>
          <a:lstStyle/>
          <a:p>
            <a:pPr marL="0" indent="0">
              <a:buNone/>
            </a:pPr>
            <a:r>
              <a:rPr lang="en-US" sz="1600" b="1" dirty="0"/>
              <a:t>Sex, Region, </a:t>
            </a:r>
            <a:r>
              <a:rPr lang="en-US" sz="1600" b="1" dirty="0" err="1"/>
              <a:t>age_at_first_episode_group</a:t>
            </a:r>
            <a:r>
              <a:rPr lang="en-US" sz="1600" b="1" dirty="0"/>
              <a:t>, </a:t>
            </a:r>
            <a:r>
              <a:rPr lang="en-US" sz="1600" b="1" dirty="0" err="1"/>
              <a:t>pay_type</a:t>
            </a:r>
            <a:r>
              <a:rPr lang="en-US" sz="1600" b="1" dirty="0"/>
              <a:t>: </a:t>
            </a:r>
            <a:r>
              <a:rPr lang="en-US" sz="1600" dirty="0"/>
              <a:t>Type of insurance coverage, </a:t>
            </a:r>
            <a:r>
              <a:rPr lang="en-US" sz="1600" dirty="0">
                <a:solidFill>
                  <a:schemeClr val="tx2">
                    <a:lumMod val="50000"/>
                    <a:lumOff val="50000"/>
                  </a:schemeClr>
                </a:solidFill>
              </a:rPr>
              <a:t>SVI : Social vulnerability index, Computed from SDOH, Buprenorphine waivered provider density (From ….), Mental Health and Psychological Services Density (From …… ) </a:t>
            </a:r>
          </a:p>
        </p:txBody>
      </p:sp>
      <p:sp>
        <p:nvSpPr>
          <p:cNvPr id="17" name="TextBox 16">
            <a:extLst>
              <a:ext uri="{FF2B5EF4-FFF2-40B4-BE49-F238E27FC236}">
                <a16:creationId xmlns:a16="http://schemas.microsoft.com/office/drawing/2014/main" id="{DA5DFB51-9177-C32E-344D-6747F2917D1C}"/>
              </a:ext>
            </a:extLst>
          </p:cNvPr>
          <p:cNvSpPr txBox="1"/>
          <p:nvPr/>
        </p:nvSpPr>
        <p:spPr>
          <a:xfrm>
            <a:off x="193016" y="4309468"/>
            <a:ext cx="3412629" cy="2308324"/>
          </a:xfrm>
          <a:prstGeom prst="rect">
            <a:avLst/>
          </a:prstGeom>
          <a:solidFill>
            <a:schemeClr val="accent4">
              <a:lumMod val="20000"/>
              <a:lumOff val="80000"/>
            </a:schemeClr>
          </a:solidFill>
        </p:spPr>
        <p:txBody>
          <a:bodyPr wrap="square" rtlCol="0">
            <a:spAutoFit/>
          </a:bodyPr>
          <a:lstStyle/>
          <a:p>
            <a:r>
              <a:rPr lang="en-US" sz="1800" b="1" dirty="0">
                <a:solidFill>
                  <a:schemeClr val="tx2">
                    <a:lumMod val="50000"/>
                    <a:lumOff val="50000"/>
                  </a:schemeClr>
                </a:solidFill>
              </a:rPr>
              <a:t>pdc_90</a:t>
            </a:r>
            <a:r>
              <a:rPr lang="en-US" sz="1800" dirty="0">
                <a:solidFill>
                  <a:schemeClr val="tx2">
                    <a:lumMod val="50000"/>
                    <a:lumOff val="50000"/>
                  </a:schemeClr>
                </a:solidFill>
              </a:rPr>
              <a:t>: Proportion of days covered (PDC) in the first 90 days after the index date. Adherent if ≥ 80% of days are covered, labeled adherent, otherwise non-adherent </a:t>
            </a:r>
          </a:p>
          <a:p>
            <a:r>
              <a:rPr lang="en-US" sz="1800" dirty="0" err="1"/>
              <a:t>Dayssup</a:t>
            </a:r>
            <a:r>
              <a:rPr lang="en-US" dirty="0"/>
              <a:t>: </a:t>
            </a:r>
            <a:r>
              <a:rPr lang="en-US" sz="1800" dirty="0"/>
              <a:t>Number of days initial prescription is supplied </a:t>
            </a:r>
          </a:p>
        </p:txBody>
      </p:sp>
    </p:spTree>
    <p:extLst>
      <p:ext uri="{BB962C8B-B14F-4D97-AF65-F5344CB8AC3E}">
        <p14:creationId xmlns:p14="http://schemas.microsoft.com/office/powerpoint/2010/main" val="2270028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6CFAE-07B7-22C6-66BB-1B90275A8F35}"/>
              </a:ext>
            </a:extLst>
          </p:cNvPr>
          <p:cNvSpPr/>
          <p:nvPr/>
        </p:nvSpPr>
        <p:spPr>
          <a:xfrm>
            <a:off x="0" y="0"/>
            <a:ext cx="5854390"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Modelling risk of MOUD treatment Discontinuation</a:t>
            </a:r>
          </a:p>
        </p:txBody>
      </p:sp>
      <p:sp>
        <p:nvSpPr>
          <p:cNvPr id="9" name="TextBox 8">
            <a:extLst>
              <a:ext uri="{FF2B5EF4-FFF2-40B4-BE49-F238E27FC236}">
                <a16:creationId xmlns:a16="http://schemas.microsoft.com/office/drawing/2014/main" id="{5F01A113-2B25-FBD5-66E3-90BC923CE950}"/>
              </a:ext>
            </a:extLst>
          </p:cNvPr>
          <p:cNvSpPr txBox="1"/>
          <p:nvPr/>
        </p:nvSpPr>
        <p:spPr>
          <a:xfrm>
            <a:off x="5916423" y="61624"/>
            <a:ext cx="5366480" cy="369332"/>
          </a:xfrm>
          <a:prstGeom prst="rect">
            <a:avLst/>
          </a:prstGeom>
          <a:noFill/>
        </p:spPr>
        <p:txBody>
          <a:bodyPr wrap="square" rtlCol="0">
            <a:spAutoFit/>
          </a:bodyPr>
          <a:lstStyle/>
          <a:p>
            <a:r>
              <a:rPr lang="en-US" b="1" dirty="0"/>
              <a:t>Demographics and probability of retention </a:t>
            </a:r>
          </a:p>
        </p:txBody>
      </p:sp>
      <p:sp>
        <p:nvSpPr>
          <p:cNvPr id="11" name="TextBox 10">
            <a:extLst>
              <a:ext uri="{FF2B5EF4-FFF2-40B4-BE49-F238E27FC236}">
                <a16:creationId xmlns:a16="http://schemas.microsoft.com/office/drawing/2014/main" id="{D3D280CE-5514-BB0D-E422-603B804B3BB5}"/>
              </a:ext>
            </a:extLst>
          </p:cNvPr>
          <p:cNvSpPr txBox="1"/>
          <p:nvPr/>
        </p:nvSpPr>
        <p:spPr>
          <a:xfrm>
            <a:off x="5916423" y="3710846"/>
            <a:ext cx="5526259" cy="2862322"/>
          </a:xfrm>
          <a:prstGeom prst="rect">
            <a:avLst/>
          </a:prstGeom>
          <a:noFill/>
        </p:spPr>
        <p:txBody>
          <a:bodyPr wrap="square">
            <a:spAutoFit/>
          </a:bodyPr>
          <a:lstStyle/>
          <a:p>
            <a:pPr marL="285750" indent="-285750">
              <a:buFont typeface="Wingdings" pitchFamily="2" charset="2"/>
              <a:buChar char="v"/>
            </a:pPr>
            <a:r>
              <a:rPr lang="en-US" sz="1800" dirty="0">
                <a:effectLst/>
                <a:latin typeface="Aptos" panose="020B0004020202020204" pitchFamily="34" charset="0"/>
                <a:ea typeface="DengXian" panose="02010600030101010101" pitchFamily="2" charset="-122"/>
                <a:cs typeface="Times New Roman" panose="02020603050405020304" pitchFamily="18" charset="0"/>
              </a:rPr>
              <a:t>Females and patient in the West had higher hazard of discontinuation, followed by Midwest and East regions, with the South having highest treatment retention. </a:t>
            </a:r>
          </a:p>
          <a:p>
            <a:endParaRPr lang="en-US" dirty="0">
              <a:latin typeface="Aptos" panose="020B0004020202020204" pitchFamily="34" charset="0"/>
              <a:ea typeface="DengXian" panose="02010600030101010101" pitchFamily="2" charset="-122"/>
              <a:cs typeface="Times New Roman" panose="02020603050405020304" pitchFamily="18" charset="0"/>
            </a:endParaRPr>
          </a:p>
          <a:p>
            <a:pPr marL="285750" indent="-285750">
              <a:buFont typeface="Wingdings" pitchFamily="2" charset="2"/>
              <a:buChar char="v"/>
            </a:pPr>
            <a:r>
              <a:rPr lang="en-US" dirty="0">
                <a:latin typeface="Aptos" panose="020B0004020202020204" pitchFamily="34" charset="0"/>
                <a:ea typeface="DengXian" panose="02010600030101010101" pitchFamily="2" charset="-122"/>
                <a:cs typeface="Times New Roman" panose="02020603050405020304" pitchFamily="18" charset="0"/>
              </a:rPr>
              <a:t>Middle aged groups (35-54) have higher chance of retention compared to younger (18-34) and elder groups (55-83), largely due to younger people taking more risks and elder people having more comorbidities. (</a:t>
            </a:r>
            <a:r>
              <a:rPr lang="en-US" dirty="0">
                <a:solidFill>
                  <a:srgbClr val="FF0000"/>
                </a:solidFill>
                <a:latin typeface="Aptos" panose="020B0004020202020204" pitchFamily="34" charset="0"/>
                <a:ea typeface="DengXian" panose="02010600030101010101" pitchFamily="2" charset="-122"/>
                <a:cs typeface="Times New Roman" panose="02020603050405020304" pitchFamily="18" charset="0"/>
              </a:rPr>
              <a:t>discussion) </a:t>
            </a:r>
            <a:endParaRPr lang="en-US" dirty="0">
              <a:solidFill>
                <a:srgbClr val="FF0000"/>
              </a:solidFill>
            </a:endParaRPr>
          </a:p>
        </p:txBody>
      </p:sp>
      <p:pic>
        <p:nvPicPr>
          <p:cNvPr id="12" name="Picture 11">
            <a:extLst>
              <a:ext uri="{FF2B5EF4-FFF2-40B4-BE49-F238E27FC236}">
                <a16:creationId xmlns:a16="http://schemas.microsoft.com/office/drawing/2014/main" id="{B4A0DE2A-535B-CEAA-522F-E726AB2B2BFC}"/>
              </a:ext>
            </a:extLst>
          </p:cNvPr>
          <p:cNvPicPr>
            <a:picLocks noChangeAspect="1"/>
          </p:cNvPicPr>
          <p:nvPr/>
        </p:nvPicPr>
        <p:blipFill>
          <a:blip r:embed="rId2"/>
          <a:stretch>
            <a:fillRect/>
          </a:stretch>
        </p:blipFill>
        <p:spPr>
          <a:xfrm>
            <a:off x="693827" y="3710846"/>
            <a:ext cx="4631683" cy="2862322"/>
          </a:xfrm>
          <a:prstGeom prst="rect">
            <a:avLst/>
          </a:prstGeom>
        </p:spPr>
      </p:pic>
      <p:pic>
        <p:nvPicPr>
          <p:cNvPr id="13" name="Picture 12">
            <a:extLst>
              <a:ext uri="{FF2B5EF4-FFF2-40B4-BE49-F238E27FC236}">
                <a16:creationId xmlns:a16="http://schemas.microsoft.com/office/drawing/2014/main" id="{A159EE3E-D596-496B-4706-DC18966BAC56}"/>
              </a:ext>
            </a:extLst>
          </p:cNvPr>
          <p:cNvPicPr>
            <a:picLocks noChangeAspect="1"/>
          </p:cNvPicPr>
          <p:nvPr/>
        </p:nvPicPr>
        <p:blipFill>
          <a:blip r:embed="rId3"/>
          <a:stretch>
            <a:fillRect/>
          </a:stretch>
        </p:blipFill>
        <p:spPr>
          <a:xfrm>
            <a:off x="6346371" y="602097"/>
            <a:ext cx="4678914" cy="2891511"/>
          </a:xfrm>
          <a:prstGeom prst="rect">
            <a:avLst/>
          </a:prstGeom>
        </p:spPr>
      </p:pic>
      <p:pic>
        <p:nvPicPr>
          <p:cNvPr id="14" name="Picture 13">
            <a:extLst>
              <a:ext uri="{FF2B5EF4-FFF2-40B4-BE49-F238E27FC236}">
                <a16:creationId xmlns:a16="http://schemas.microsoft.com/office/drawing/2014/main" id="{1325E9C5-84AD-94B6-1BF3-9CC4263F7003}"/>
              </a:ext>
            </a:extLst>
          </p:cNvPr>
          <p:cNvPicPr>
            <a:picLocks noChangeAspect="1"/>
          </p:cNvPicPr>
          <p:nvPr/>
        </p:nvPicPr>
        <p:blipFill>
          <a:blip r:embed="rId4"/>
          <a:stretch>
            <a:fillRect/>
          </a:stretch>
        </p:blipFill>
        <p:spPr>
          <a:xfrm>
            <a:off x="693827" y="602097"/>
            <a:ext cx="4853225" cy="2999232"/>
          </a:xfrm>
          <a:prstGeom prst="rect">
            <a:avLst/>
          </a:prstGeom>
        </p:spPr>
      </p:pic>
    </p:spTree>
    <p:extLst>
      <p:ext uri="{BB962C8B-B14F-4D97-AF65-F5344CB8AC3E}">
        <p14:creationId xmlns:p14="http://schemas.microsoft.com/office/powerpoint/2010/main" val="181680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B33B4-8F5B-891C-09B3-7BE02B598B5C}"/>
              </a:ext>
            </a:extLst>
          </p:cNvPr>
          <p:cNvSpPr>
            <a:spLocks noGrp="1"/>
          </p:cNvSpPr>
          <p:nvPr>
            <p:ph type="title"/>
          </p:nvPr>
        </p:nvSpPr>
        <p:spPr>
          <a:xfrm>
            <a:off x="500351" y="246290"/>
            <a:ext cx="10515600" cy="1325563"/>
          </a:xfrm>
        </p:spPr>
        <p:txBody>
          <a:bodyPr>
            <a:normAutofit/>
          </a:bodyPr>
          <a:lstStyle/>
          <a:p>
            <a:r>
              <a:rPr lang="en-US" sz="3000" dirty="0"/>
              <a:t>Cox PH model for time to discontinuation </a:t>
            </a:r>
          </a:p>
        </p:txBody>
      </p:sp>
      <p:sp>
        <p:nvSpPr>
          <p:cNvPr id="4" name="Rectangle 3">
            <a:extLst>
              <a:ext uri="{FF2B5EF4-FFF2-40B4-BE49-F238E27FC236}">
                <a16:creationId xmlns:a16="http://schemas.microsoft.com/office/drawing/2014/main" id="{FF15AE28-1072-E86B-59DE-6DEEDDC045FE}"/>
              </a:ext>
            </a:extLst>
          </p:cNvPr>
          <p:cNvSpPr/>
          <p:nvPr/>
        </p:nvSpPr>
        <p:spPr>
          <a:xfrm>
            <a:off x="0" y="0"/>
            <a:ext cx="5854390"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Modelling risk of MOUD treatment Discontinuation</a:t>
            </a:r>
          </a:p>
        </p:txBody>
      </p:sp>
      <p:pic>
        <p:nvPicPr>
          <p:cNvPr id="5" name="Content Placeholder 4">
            <a:extLst>
              <a:ext uri="{FF2B5EF4-FFF2-40B4-BE49-F238E27FC236}">
                <a16:creationId xmlns:a16="http://schemas.microsoft.com/office/drawing/2014/main" id="{CEB182D8-A6B6-0C69-C2C2-C0BCBBA0D78D}"/>
              </a:ext>
            </a:extLst>
          </p:cNvPr>
          <p:cNvPicPr>
            <a:picLocks noGrp="1" noChangeAspect="1"/>
          </p:cNvPicPr>
          <p:nvPr>
            <p:ph idx="1"/>
          </p:nvPr>
        </p:nvPicPr>
        <p:blipFill>
          <a:blip r:embed="rId2"/>
          <a:stretch>
            <a:fillRect/>
          </a:stretch>
        </p:blipFill>
        <p:spPr>
          <a:xfrm>
            <a:off x="182709" y="1818143"/>
            <a:ext cx="7941104" cy="4351338"/>
          </a:xfrm>
          <a:prstGeom prst="rect">
            <a:avLst/>
          </a:prstGeom>
        </p:spPr>
      </p:pic>
      <p:sp>
        <p:nvSpPr>
          <p:cNvPr id="6" name="TextBox 5">
            <a:extLst>
              <a:ext uri="{FF2B5EF4-FFF2-40B4-BE49-F238E27FC236}">
                <a16:creationId xmlns:a16="http://schemas.microsoft.com/office/drawing/2014/main" id="{C4353BE1-152E-5DAD-5168-9859889D5FDF}"/>
              </a:ext>
            </a:extLst>
          </p:cNvPr>
          <p:cNvSpPr txBox="1"/>
          <p:nvPr/>
        </p:nvSpPr>
        <p:spPr>
          <a:xfrm>
            <a:off x="8119747" y="3752945"/>
            <a:ext cx="3717219" cy="2862322"/>
          </a:xfrm>
          <a:prstGeom prst="rect">
            <a:avLst/>
          </a:prstGeom>
          <a:noFill/>
        </p:spPr>
        <p:txBody>
          <a:bodyPr wrap="square" rtlCol="0">
            <a:spAutoFit/>
          </a:bodyPr>
          <a:lstStyle/>
          <a:p>
            <a:pPr marL="285750" indent="-285750">
              <a:buFont typeface="Wingdings" pitchFamily="2" charset="2"/>
              <a:buChar char="v"/>
            </a:pPr>
            <a:r>
              <a:rPr lang="en-US" dirty="0"/>
              <a:t>Co-</a:t>
            </a:r>
            <a:r>
              <a:rPr lang="en-US" dirty="0" err="1"/>
              <a:t>morbities</a:t>
            </a:r>
            <a:r>
              <a:rPr lang="en-US" dirty="0"/>
              <a:t> (alcohol, non-opioid drugs, PTSD, bipolar, Schizophrenia) </a:t>
            </a:r>
            <a:r>
              <a:rPr lang="en-US" b="1" dirty="0"/>
              <a:t>increase the risk </a:t>
            </a:r>
            <a:r>
              <a:rPr lang="en-US" dirty="0"/>
              <a:t>of discontinuation </a:t>
            </a:r>
          </a:p>
          <a:p>
            <a:endParaRPr lang="en-US" dirty="0"/>
          </a:p>
          <a:p>
            <a:pPr marL="285750" indent="-285750">
              <a:buFont typeface="Wingdings" pitchFamily="2" charset="2"/>
              <a:buChar char="v"/>
            </a:pPr>
            <a:r>
              <a:rPr lang="en-US" dirty="0"/>
              <a:t>Health Services (Outpatient services, induction/Maintenance services, Outpatient Psychiatric services) tend to </a:t>
            </a:r>
            <a:r>
              <a:rPr lang="en-US" b="1" dirty="0"/>
              <a:t>have protective effects. </a:t>
            </a:r>
          </a:p>
        </p:txBody>
      </p:sp>
      <p:sp>
        <p:nvSpPr>
          <p:cNvPr id="7" name="TextBox 6">
            <a:extLst>
              <a:ext uri="{FF2B5EF4-FFF2-40B4-BE49-F238E27FC236}">
                <a16:creationId xmlns:a16="http://schemas.microsoft.com/office/drawing/2014/main" id="{14768821-4357-1696-079B-BD01FE2E5E29}"/>
              </a:ext>
            </a:extLst>
          </p:cNvPr>
          <p:cNvSpPr txBox="1"/>
          <p:nvPr/>
        </p:nvSpPr>
        <p:spPr>
          <a:xfrm>
            <a:off x="8119747" y="1571853"/>
            <a:ext cx="3548960" cy="2031325"/>
          </a:xfrm>
          <a:prstGeom prst="rect">
            <a:avLst/>
          </a:prstGeom>
          <a:noFill/>
        </p:spPr>
        <p:txBody>
          <a:bodyPr wrap="square" rtlCol="0">
            <a:spAutoFit/>
          </a:bodyPr>
          <a:lstStyle/>
          <a:p>
            <a:endParaRPr lang="en-US" dirty="0"/>
          </a:p>
          <a:p>
            <a:pPr marL="285750" indent="-285750">
              <a:buFont typeface="Wingdings" pitchFamily="2" charset="2"/>
              <a:buChar char="v"/>
            </a:pPr>
            <a:r>
              <a:rPr lang="en-US" dirty="0"/>
              <a:t>Higher initial days of supply has protective effect (</a:t>
            </a:r>
            <a:r>
              <a:rPr lang="en-US" sz="1800" dirty="0">
                <a:effectLst/>
                <a:latin typeface="Aptos" panose="020B0004020202020204" pitchFamily="34" charset="0"/>
                <a:ea typeface="DengXian" panose="02010600030101010101" pitchFamily="2" charset="-122"/>
                <a:cs typeface="Times New Roman" panose="02020603050405020304" pitchFamily="18" charset="0"/>
              </a:rPr>
              <a:t>HR=0.99, 95% CI: 0.99–0.99, p&lt;.001</a:t>
            </a:r>
            <a:r>
              <a:rPr lang="en-US" sz="1800" dirty="0">
                <a:latin typeface="Aptos" panose="020B0004020202020204" pitchFamily="34" charset="0"/>
                <a:ea typeface="DengXian" panose="02010600030101010101" pitchFamily="2" charset="-122"/>
                <a:cs typeface="Times New Roman" panose="02020603050405020304" pitchFamily="18" charset="0"/>
              </a:rPr>
              <a:t>) </a:t>
            </a:r>
            <a:r>
              <a:rPr lang="en-US" dirty="0"/>
              <a:t>, emphasizing importance of early treatment adherence on overall treatment retention. </a:t>
            </a:r>
          </a:p>
        </p:txBody>
      </p:sp>
      <p:sp>
        <p:nvSpPr>
          <p:cNvPr id="9" name="Rectangle 8">
            <a:extLst>
              <a:ext uri="{FF2B5EF4-FFF2-40B4-BE49-F238E27FC236}">
                <a16:creationId xmlns:a16="http://schemas.microsoft.com/office/drawing/2014/main" id="{07FA43C7-42D6-F4E3-D69F-C5361442C2BB}"/>
              </a:ext>
            </a:extLst>
          </p:cNvPr>
          <p:cNvSpPr/>
          <p:nvPr/>
        </p:nvSpPr>
        <p:spPr>
          <a:xfrm>
            <a:off x="835465" y="2897415"/>
            <a:ext cx="4720046" cy="8555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44AF26-48A7-E0E8-77B3-E25CE1FD9883}"/>
              </a:ext>
            </a:extLst>
          </p:cNvPr>
          <p:cNvSpPr/>
          <p:nvPr/>
        </p:nvSpPr>
        <p:spPr>
          <a:xfrm>
            <a:off x="835465" y="4439433"/>
            <a:ext cx="4720046" cy="102519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E6873E-8C86-7294-9032-D72540E4EA6D}"/>
              </a:ext>
            </a:extLst>
          </p:cNvPr>
          <p:cNvSpPr txBox="1"/>
          <p:nvPr/>
        </p:nvSpPr>
        <p:spPr>
          <a:xfrm>
            <a:off x="8119747" y="474069"/>
            <a:ext cx="3951763" cy="1200329"/>
          </a:xfrm>
          <a:prstGeom prst="rect">
            <a:avLst/>
          </a:prstGeom>
          <a:noFill/>
        </p:spPr>
        <p:txBody>
          <a:bodyPr wrap="square">
            <a:spAutoFit/>
          </a:bodyPr>
          <a:lstStyle/>
          <a:p>
            <a:pPr marL="285750" indent="-285750">
              <a:buFont typeface="Wingdings" pitchFamily="2" charset="2"/>
              <a:buChar char="v"/>
            </a:pPr>
            <a:r>
              <a:rPr lang="en-US" sz="1800" dirty="0">
                <a:effectLst/>
                <a:latin typeface="Aptos" panose="020B0004020202020204" pitchFamily="34" charset="0"/>
                <a:ea typeface="DengXian" panose="02010600030101010101" pitchFamily="2" charset="-122"/>
                <a:cs typeface="Times New Roman" panose="02020603050405020304" pitchFamily="18" charset="0"/>
              </a:rPr>
              <a:t>Females had higher hazard of discontinuation compared to males (HR=1.03, 95% CI: 1.02–1.04, p&lt;.001)</a:t>
            </a:r>
            <a:r>
              <a:rPr lang="en-US" dirty="0">
                <a:effectLst/>
              </a:rPr>
              <a:t> </a:t>
            </a:r>
            <a:endParaRPr lang="en-US" dirty="0"/>
          </a:p>
        </p:txBody>
      </p:sp>
    </p:spTree>
    <p:extLst>
      <p:ext uri="{BB962C8B-B14F-4D97-AF65-F5344CB8AC3E}">
        <p14:creationId xmlns:p14="http://schemas.microsoft.com/office/powerpoint/2010/main" val="222339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03E24305-DC80-056E-714B-2ABD9CD71ED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BE71DA6E-06DE-4080-02B4-05D09105DEBC}"/>
              </a:ext>
            </a:extLst>
          </p:cNvPr>
          <p:cNvSpPr/>
          <p:nvPr/>
        </p:nvSpPr>
        <p:spPr>
          <a:xfrm>
            <a:off x="5054041" y="3102964"/>
            <a:ext cx="971862" cy="478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3766170-C207-76E6-32C7-140C06D242D8}"/>
              </a:ext>
            </a:extLst>
          </p:cNvPr>
          <p:cNvPicPr>
            <a:picLocks noChangeAspect="1"/>
          </p:cNvPicPr>
          <p:nvPr/>
        </p:nvPicPr>
        <p:blipFill>
          <a:blip r:embed="rId2"/>
          <a:stretch>
            <a:fillRect/>
          </a:stretch>
        </p:blipFill>
        <p:spPr>
          <a:xfrm>
            <a:off x="409922" y="568458"/>
            <a:ext cx="5034545" cy="3108639"/>
          </a:xfrm>
          <a:prstGeom prst="rect">
            <a:avLst/>
          </a:prstGeom>
        </p:spPr>
      </p:pic>
      <p:sp>
        <p:nvSpPr>
          <p:cNvPr id="9" name="Rectangle 8">
            <a:extLst>
              <a:ext uri="{FF2B5EF4-FFF2-40B4-BE49-F238E27FC236}">
                <a16:creationId xmlns:a16="http://schemas.microsoft.com/office/drawing/2014/main" id="{46F2A376-32F9-8F2E-2D7C-C1B20A7A41D8}"/>
              </a:ext>
            </a:extLst>
          </p:cNvPr>
          <p:cNvSpPr/>
          <p:nvPr/>
        </p:nvSpPr>
        <p:spPr>
          <a:xfrm>
            <a:off x="0" y="0"/>
            <a:ext cx="5854390"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Modelling risk of MOUD treatment Discontinuation</a:t>
            </a:r>
          </a:p>
        </p:txBody>
      </p:sp>
      <p:sp>
        <p:nvSpPr>
          <p:cNvPr id="10" name="TextBox 9">
            <a:extLst>
              <a:ext uri="{FF2B5EF4-FFF2-40B4-BE49-F238E27FC236}">
                <a16:creationId xmlns:a16="http://schemas.microsoft.com/office/drawing/2014/main" id="{06C5E33A-E8E2-1CB0-7DF3-AE40C0AEF3F0}"/>
              </a:ext>
            </a:extLst>
          </p:cNvPr>
          <p:cNvSpPr txBox="1"/>
          <p:nvPr/>
        </p:nvSpPr>
        <p:spPr>
          <a:xfrm>
            <a:off x="6025903" y="100361"/>
            <a:ext cx="5366480" cy="369332"/>
          </a:xfrm>
          <a:prstGeom prst="rect">
            <a:avLst/>
          </a:prstGeom>
          <a:noFill/>
        </p:spPr>
        <p:txBody>
          <a:bodyPr wrap="square" rtlCol="0">
            <a:spAutoFit/>
          </a:bodyPr>
          <a:lstStyle/>
          <a:p>
            <a:r>
              <a:rPr lang="en-US" b="1" dirty="0"/>
              <a:t>Socioeconomic Strata and probability of retention </a:t>
            </a:r>
          </a:p>
        </p:txBody>
      </p:sp>
      <p:pic>
        <p:nvPicPr>
          <p:cNvPr id="11" name="Picture 10">
            <a:extLst>
              <a:ext uri="{FF2B5EF4-FFF2-40B4-BE49-F238E27FC236}">
                <a16:creationId xmlns:a16="http://schemas.microsoft.com/office/drawing/2014/main" id="{5584AE7C-9DB5-2738-9EC4-093051165CB2}"/>
              </a:ext>
            </a:extLst>
          </p:cNvPr>
          <p:cNvPicPr>
            <a:picLocks noChangeAspect="1"/>
          </p:cNvPicPr>
          <p:nvPr/>
        </p:nvPicPr>
        <p:blipFill>
          <a:blip r:embed="rId3"/>
          <a:stretch>
            <a:fillRect/>
          </a:stretch>
        </p:blipFill>
        <p:spPr>
          <a:xfrm>
            <a:off x="6146196" y="469693"/>
            <a:ext cx="5589719" cy="3451437"/>
          </a:xfrm>
          <a:prstGeom prst="rect">
            <a:avLst/>
          </a:prstGeom>
        </p:spPr>
      </p:pic>
      <p:sp>
        <p:nvSpPr>
          <p:cNvPr id="15" name="TextBox 14">
            <a:extLst>
              <a:ext uri="{FF2B5EF4-FFF2-40B4-BE49-F238E27FC236}">
                <a16:creationId xmlns:a16="http://schemas.microsoft.com/office/drawing/2014/main" id="{FDAA9D9B-43CE-F6F7-8234-1730515E1575}"/>
              </a:ext>
            </a:extLst>
          </p:cNvPr>
          <p:cNvSpPr txBox="1"/>
          <p:nvPr/>
        </p:nvSpPr>
        <p:spPr>
          <a:xfrm>
            <a:off x="6331145" y="5280311"/>
            <a:ext cx="4755995" cy="1477328"/>
          </a:xfrm>
          <a:prstGeom prst="rect">
            <a:avLst/>
          </a:prstGeom>
          <a:noFill/>
        </p:spPr>
        <p:txBody>
          <a:bodyPr wrap="square">
            <a:spAutoFit/>
          </a:bodyPr>
          <a:lstStyle/>
          <a:p>
            <a:pPr marL="285750" indent="-285750">
              <a:buFont typeface="Wingdings" pitchFamily="2" charset="2"/>
              <a:buChar char="v"/>
            </a:pPr>
            <a:r>
              <a:rPr lang="en-US" dirty="0"/>
              <a:t>The risk are higher with higher SVI Strata (vs Low), and lower provider and mental health services densities (vs Higher) </a:t>
            </a:r>
          </a:p>
          <a:p>
            <a:pPr marL="285750" indent="-285750">
              <a:buFont typeface="Wingdings" pitchFamily="2" charset="2"/>
              <a:buChar char="v"/>
            </a:pPr>
            <a:endParaRPr lang="en-US" dirty="0"/>
          </a:p>
          <a:p>
            <a:endParaRPr lang="en-US" dirty="0"/>
          </a:p>
        </p:txBody>
      </p:sp>
      <p:sp>
        <p:nvSpPr>
          <p:cNvPr id="16" name="AutoShape 4">
            <a:extLst>
              <a:ext uri="{FF2B5EF4-FFF2-40B4-BE49-F238E27FC236}">
                <a16:creationId xmlns:a16="http://schemas.microsoft.com/office/drawing/2014/main" id="{BC688DE9-069F-9C52-BAFA-5702ECE981B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048A5317-7A5C-471C-46F8-EB26F1B00CAF}"/>
              </a:ext>
            </a:extLst>
          </p:cNvPr>
          <p:cNvPicPr>
            <a:picLocks noChangeAspect="1"/>
          </p:cNvPicPr>
          <p:nvPr/>
        </p:nvPicPr>
        <p:blipFill>
          <a:blip r:embed="rId4"/>
          <a:stretch>
            <a:fillRect/>
          </a:stretch>
        </p:blipFill>
        <p:spPr>
          <a:xfrm>
            <a:off x="409922" y="3646353"/>
            <a:ext cx="5034545" cy="3111286"/>
          </a:xfrm>
          <a:prstGeom prst="rect">
            <a:avLst/>
          </a:prstGeom>
        </p:spPr>
      </p:pic>
      <p:sp>
        <p:nvSpPr>
          <p:cNvPr id="18" name="TextBox 17">
            <a:extLst>
              <a:ext uri="{FF2B5EF4-FFF2-40B4-BE49-F238E27FC236}">
                <a16:creationId xmlns:a16="http://schemas.microsoft.com/office/drawing/2014/main" id="{C8C8CC97-6942-F985-8AB9-F22D26DD53B4}"/>
              </a:ext>
            </a:extLst>
          </p:cNvPr>
          <p:cNvSpPr txBox="1"/>
          <p:nvPr/>
        </p:nvSpPr>
        <p:spPr>
          <a:xfrm>
            <a:off x="6096000" y="4213713"/>
            <a:ext cx="5589719" cy="923330"/>
          </a:xfrm>
          <a:prstGeom prst="rect">
            <a:avLst/>
          </a:prstGeom>
          <a:noFill/>
        </p:spPr>
        <p:txBody>
          <a:bodyPr wrap="square" rtlCol="0">
            <a:spAutoFit/>
          </a:bodyPr>
          <a:lstStyle/>
          <a:p>
            <a:pPr marL="285750" indent="-285750">
              <a:buFont typeface="Wingdings" pitchFamily="2" charset="2"/>
              <a:buChar char="v"/>
            </a:pPr>
            <a:endParaRPr lang="en-US" dirty="0"/>
          </a:p>
          <a:p>
            <a:pPr marL="285750" indent="-285750">
              <a:buFont typeface="Wingdings" pitchFamily="2" charset="2"/>
              <a:buChar char="v"/>
            </a:pPr>
            <a:r>
              <a:rPr lang="en-US" b="1" dirty="0">
                <a:solidFill>
                  <a:srgbClr val="FF0000"/>
                </a:solidFill>
              </a:rPr>
              <a:t>Strong Socioeconomical Gradient for probability of retention across all socioeconomical factors </a:t>
            </a:r>
            <a:endParaRPr lang="en-US" b="1" dirty="0"/>
          </a:p>
        </p:txBody>
      </p:sp>
    </p:spTree>
    <p:extLst>
      <p:ext uri="{BB962C8B-B14F-4D97-AF65-F5344CB8AC3E}">
        <p14:creationId xmlns:p14="http://schemas.microsoft.com/office/powerpoint/2010/main" val="833088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B33B4-8F5B-891C-09B3-7BE02B598B5C}"/>
              </a:ext>
            </a:extLst>
          </p:cNvPr>
          <p:cNvSpPr>
            <a:spLocks noGrp="1"/>
          </p:cNvSpPr>
          <p:nvPr>
            <p:ph type="title"/>
          </p:nvPr>
        </p:nvSpPr>
        <p:spPr>
          <a:xfrm>
            <a:off x="500351" y="246290"/>
            <a:ext cx="10515600" cy="1325563"/>
          </a:xfrm>
        </p:spPr>
        <p:txBody>
          <a:bodyPr>
            <a:normAutofit/>
          </a:bodyPr>
          <a:lstStyle/>
          <a:p>
            <a:r>
              <a:rPr lang="en-US" sz="3000" dirty="0"/>
              <a:t>Cox PH model for time to discontinuation </a:t>
            </a:r>
          </a:p>
        </p:txBody>
      </p:sp>
      <p:sp>
        <p:nvSpPr>
          <p:cNvPr id="4" name="Rectangle 3">
            <a:extLst>
              <a:ext uri="{FF2B5EF4-FFF2-40B4-BE49-F238E27FC236}">
                <a16:creationId xmlns:a16="http://schemas.microsoft.com/office/drawing/2014/main" id="{FF15AE28-1072-E86B-59DE-6DEEDDC045FE}"/>
              </a:ext>
            </a:extLst>
          </p:cNvPr>
          <p:cNvSpPr/>
          <p:nvPr/>
        </p:nvSpPr>
        <p:spPr>
          <a:xfrm>
            <a:off x="0" y="0"/>
            <a:ext cx="5854390"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Modelling risk of MOUD treatment Discontinuation</a:t>
            </a:r>
          </a:p>
        </p:txBody>
      </p:sp>
      <p:pic>
        <p:nvPicPr>
          <p:cNvPr id="5" name="Content Placeholder 4">
            <a:extLst>
              <a:ext uri="{FF2B5EF4-FFF2-40B4-BE49-F238E27FC236}">
                <a16:creationId xmlns:a16="http://schemas.microsoft.com/office/drawing/2014/main" id="{CEB182D8-A6B6-0C69-C2C2-C0BCBBA0D78D}"/>
              </a:ext>
            </a:extLst>
          </p:cNvPr>
          <p:cNvPicPr>
            <a:picLocks noGrp="1" noChangeAspect="1"/>
          </p:cNvPicPr>
          <p:nvPr>
            <p:ph idx="1"/>
          </p:nvPr>
        </p:nvPicPr>
        <p:blipFill>
          <a:blip r:embed="rId2"/>
          <a:stretch>
            <a:fillRect/>
          </a:stretch>
        </p:blipFill>
        <p:spPr>
          <a:xfrm>
            <a:off x="164905" y="1716092"/>
            <a:ext cx="7393183" cy="4351338"/>
          </a:xfrm>
          <a:prstGeom prst="rect">
            <a:avLst/>
          </a:prstGeom>
        </p:spPr>
      </p:pic>
      <p:sp>
        <p:nvSpPr>
          <p:cNvPr id="9" name="Rectangle 8">
            <a:extLst>
              <a:ext uri="{FF2B5EF4-FFF2-40B4-BE49-F238E27FC236}">
                <a16:creationId xmlns:a16="http://schemas.microsoft.com/office/drawing/2014/main" id="{07FA43C7-42D6-F4E3-D69F-C5361442C2BB}"/>
              </a:ext>
            </a:extLst>
          </p:cNvPr>
          <p:cNvSpPr/>
          <p:nvPr/>
        </p:nvSpPr>
        <p:spPr>
          <a:xfrm>
            <a:off x="164905" y="2033692"/>
            <a:ext cx="4720046" cy="5017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44AF26-48A7-E0E8-77B3-E25CE1FD9883}"/>
              </a:ext>
            </a:extLst>
          </p:cNvPr>
          <p:cNvSpPr/>
          <p:nvPr/>
        </p:nvSpPr>
        <p:spPr>
          <a:xfrm>
            <a:off x="359228" y="3695369"/>
            <a:ext cx="4360817" cy="39278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E4FC710-389F-92ED-26BB-04CC70B8F6C1}"/>
              </a:ext>
            </a:extLst>
          </p:cNvPr>
          <p:cNvSpPr txBox="1"/>
          <p:nvPr/>
        </p:nvSpPr>
        <p:spPr>
          <a:xfrm>
            <a:off x="7713166" y="942403"/>
            <a:ext cx="4313929" cy="5509200"/>
          </a:xfrm>
          <a:prstGeom prst="rect">
            <a:avLst/>
          </a:prstGeom>
          <a:noFill/>
        </p:spPr>
        <p:txBody>
          <a:bodyPr wrap="square">
            <a:spAutoFit/>
          </a:bodyPr>
          <a:lstStyle/>
          <a:p>
            <a:r>
              <a:rPr lang="en-US" sz="1600" b="1" dirty="0"/>
              <a:t>Medium-high SVI </a:t>
            </a:r>
            <a:r>
              <a:rPr lang="en-US" sz="1600" dirty="0"/>
              <a:t>: HR=0.96 (95% CI: 0.95–0.98, p&lt;.001); </a:t>
            </a:r>
            <a:r>
              <a:rPr lang="en-US" sz="1600" b="1" dirty="0"/>
              <a:t>Low-medium SVI </a:t>
            </a:r>
            <a:r>
              <a:rPr lang="en-US" sz="1600" dirty="0"/>
              <a:t>: HR=0.93 (95% CI: 0.91–0.94, p&lt;.001); </a:t>
            </a:r>
            <a:r>
              <a:rPr lang="en-US" sz="1600" b="1" dirty="0"/>
              <a:t>Low SVI </a:t>
            </a:r>
            <a:r>
              <a:rPr lang="en-US" sz="1600" dirty="0"/>
              <a:t>: HR=0.91 (95% CI: 0.89–0.92, p&lt;.001). Vs High </a:t>
            </a:r>
          </a:p>
          <a:p>
            <a:r>
              <a:rPr lang="en-US" sz="1600" dirty="0">
                <a:solidFill>
                  <a:srgbClr val="FF0000"/>
                </a:solidFill>
              </a:rPr>
              <a:t>Strong SVI gradient for retention probability </a:t>
            </a:r>
          </a:p>
          <a:p>
            <a:endParaRPr lang="en-US" sz="1600" dirty="0"/>
          </a:p>
          <a:p>
            <a:pPr>
              <a:buFont typeface="Arial" panose="020B0604020202020204" pitchFamily="34" charset="0"/>
              <a:buChar char="•"/>
            </a:pPr>
            <a:r>
              <a:rPr lang="en-US" sz="1600" b="1" dirty="0"/>
              <a:t>High provider density</a:t>
            </a:r>
            <a:r>
              <a:rPr lang="en-US" sz="1600" dirty="0"/>
              <a:t> was associated with lower hazards (HR=0.93, 95% CI: 0.91–0.95, p&lt;.001), while </a:t>
            </a:r>
            <a:r>
              <a:rPr lang="en-US" sz="1600" b="1" dirty="0"/>
              <a:t>moderate-high</a:t>
            </a:r>
            <a:r>
              <a:rPr lang="en-US" sz="1600" dirty="0"/>
              <a:t> (HR=0.97, 95% CI: 0.95–0.99, p=0.004) and </a:t>
            </a:r>
            <a:r>
              <a:rPr lang="en-US" sz="1600" b="1" dirty="0"/>
              <a:t>moderate-low</a:t>
            </a:r>
            <a:r>
              <a:rPr lang="en-US" sz="1600" dirty="0"/>
              <a:t> (HR=0.96, 95% CI: 0.95–0.98, p&lt;.001) showed mixed effects.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High</a:t>
            </a:r>
            <a:r>
              <a:rPr lang="en-US" sz="1600" dirty="0"/>
              <a:t> (HR=0.93, 95% CI: 0.92–0.95, p&lt;.001) and </a:t>
            </a:r>
            <a:r>
              <a:rPr lang="en-US" sz="1600" b="1" dirty="0"/>
              <a:t>moderate-high mental health service density</a:t>
            </a:r>
            <a:r>
              <a:rPr lang="en-US" sz="1600" dirty="0"/>
              <a:t> (HR=0.95, 95% CI: 0.93–0.96, p&lt;.001) were linked to lower hazards, while </a:t>
            </a:r>
            <a:r>
              <a:rPr lang="en-US" sz="1600" b="1" dirty="0"/>
              <a:t>moderate-low density</a:t>
            </a:r>
            <a:r>
              <a:rPr lang="en-US" sz="1600" dirty="0"/>
              <a:t> had a modest effect (HR=0.98, 95% CI: 0.96–0.99, p=0.007).</a:t>
            </a:r>
            <a:br>
              <a:rPr lang="en-US" sz="1600" dirty="0"/>
            </a:br>
            <a:r>
              <a:rPr lang="en-US" sz="1600" dirty="0">
                <a:solidFill>
                  <a:srgbClr val="FF0000"/>
                </a:solidFill>
              </a:rPr>
              <a:t>Strong mental health services gradient for retention probability </a:t>
            </a:r>
          </a:p>
          <a:p>
            <a:endParaRPr lang="en-US" sz="1600" dirty="0"/>
          </a:p>
        </p:txBody>
      </p:sp>
      <p:sp>
        <p:nvSpPr>
          <p:cNvPr id="15" name="TextBox 14">
            <a:extLst>
              <a:ext uri="{FF2B5EF4-FFF2-40B4-BE49-F238E27FC236}">
                <a16:creationId xmlns:a16="http://schemas.microsoft.com/office/drawing/2014/main" id="{02850438-3F22-C38D-12BF-33524FA206A2}"/>
              </a:ext>
            </a:extLst>
          </p:cNvPr>
          <p:cNvSpPr txBox="1"/>
          <p:nvPr/>
        </p:nvSpPr>
        <p:spPr>
          <a:xfrm>
            <a:off x="6025903" y="100361"/>
            <a:ext cx="5366480" cy="369332"/>
          </a:xfrm>
          <a:prstGeom prst="rect">
            <a:avLst/>
          </a:prstGeom>
          <a:noFill/>
        </p:spPr>
        <p:txBody>
          <a:bodyPr wrap="square" rtlCol="0">
            <a:spAutoFit/>
          </a:bodyPr>
          <a:lstStyle/>
          <a:p>
            <a:r>
              <a:rPr lang="en-US" b="1" dirty="0"/>
              <a:t>Socioeconomic Strata and probability of retention </a:t>
            </a:r>
          </a:p>
        </p:txBody>
      </p:sp>
    </p:spTree>
    <p:extLst>
      <p:ext uri="{BB962C8B-B14F-4D97-AF65-F5344CB8AC3E}">
        <p14:creationId xmlns:p14="http://schemas.microsoft.com/office/powerpoint/2010/main" val="241955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C4D6-3B53-13E8-250A-1EFF12E64335}"/>
              </a:ext>
            </a:extLst>
          </p:cNvPr>
          <p:cNvSpPr>
            <a:spLocks noGrp="1"/>
          </p:cNvSpPr>
          <p:nvPr>
            <p:ph type="title"/>
          </p:nvPr>
        </p:nvSpPr>
        <p:spPr/>
        <p:txBody>
          <a:bodyPr/>
          <a:lstStyle/>
          <a:p>
            <a:r>
              <a:rPr lang="en-US" dirty="0"/>
              <a:t>Objectives </a:t>
            </a:r>
          </a:p>
        </p:txBody>
      </p:sp>
      <p:graphicFrame>
        <p:nvGraphicFramePr>
          <p:cNvPr id="5" name="Content Placeholder 2">
            <a:extLst>
              <a:ext uri="{FF2B5EF4-FFF2-40B4-BE49-F238E27FC236}">
                <a16:creationId xmlns:a16="http://schemas.microsoft.com/office/drawing/2014/main" id="{52B2EBC0-AB96-7FDE-880D-C1DACA71EE27}"/>
              </a:ext>
            </a:extLst>
          </p:cNvPr>
          <p:cNvGraphicFramePr>
            <a:graphicFrameLocks noGrp="1"/>
          </p:cNvGraphicFramePr>
          <p:nvPr>
            <p:ph idx="1"/>
            <p:extLst>
              <p:ext uri="{D42A27DB-BD31-4B8C-83A1-F6EECF244321}">
                <p14:modId xmlns:p14="http://schemas.microsoft.com/office/powerpoint/2010/main" val="34104912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4546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F211-D35B-7F27-BDCB-813AA7439578}"/>
              </a:ext>
            </a:extLst>
          </p:cNvPr>
          <p:cNvSpPr>
            <a:spLocks noGrp="1"/>
          </p:cNvSpPr>
          <p:nvPr>
            <p:ph type="title"/>
          </p:nvPr>
        </p:nvSpPr>
        <p:spPr>
          <a:xfrm>
            <a:off x="186641" y="-248111"/>
            <a:ext cx="10515600" cy="1325563"/>
          </a:xfrm>
        </p:spPr>
        <p:txBody>
          <a:bodyPr>
            <a:normAutofit/>
          </a:bodyPr>
          <a:lstStyle/>
          <a:p>
            <a:r>
              <a:rPr lang="en-US" sz="3500" b="1" dirty="0">
                <a:latin typeface="Calibri Light" panose="020F0302020204030204" pitchFamily="34" charset="0"/>
                <a:cs typeface="Calibri Light" panose="020F0302020204030204" pitchFamily="34" charset="0"/>
              </a:rPr>
              <a:t>Virtual Twins Model Study Design </a:t>
            </a:r>
          </a:p>
        </p:txBody>
      </p:sp>
      <p:sp>
        <p:nvSpPr>
          <p:cNvPr id="6" name="Oval 5">
            <a:extLst>
              <a:ext uri="{FF2B5EF4-FFF2-40B4-BE49-F238E27FC236}">
                <a16:creationId xmlns:a16="http://schemas.microsoft.com/office/drawing/2014/main" id="{010F811F-9FAF-A3A5-7F9B-A97F27863011}"/>
              </a:ext>
            </a:extLst>
          </p:cNvPr>
          <p:cNvSpPr/>
          <p:nvPr/>
        </p:nvSpPr>
        <p:spPr>
          <a:xfrm>
            <a:off x="186641" y="3826971"/>
            <a:ext cx="6688195" cy="3007143"/>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Ø"/>
            </a:pPr>
            <a:r>
              <a:rPr lang="en-US" dirty="0">
                <a:solidFill>
                  <a:schemeClr val="tx1"/>
                </a:solidFill>
              </a:rPr>
              <a:t>Train various classification models to select the one with the highest prediction accuracy.</a:t>
            </a:r>
          </a:p>
          <a:p>
            <a:pPr algn="ctr"/>
            <a:endParaRPr lang="en-US" dirty="0">
              <a:solidFill>
                <a:schemeClr val="tx1"/>
              </a:solidFill>
            </a:endParaRPr>
          </a:p>
          <a:p>
            <a:pPr marL="285750" indent="-285750" algn="ctr">
              <a:buFont typeface="Wingdings" pitchFamily="2" charset="2"/>
              <a:buChar char="Ø"/>
            </a:pPr>
            <a:r>
              <a:rPr lang="en-US" dirty="0">
                <a:solidFill>
                  <a:schemeClr val="tx1"/>
                </a:solidFill>
              </a:rPr>
              <a:t>Compute counterfactual probabilities by switching the disparity variable to its opposite value and calculate the difference (Z) for each observation.</a:t>
            </a:r>
          </a:p>
        </p:txBody>
      </p:sp>
      <p:pic>
        <p:nvPicPr>
          <p:cNvPr id="11" name="Picture 10" descr="A diagram of a mathematical model&#10;&#10;Description automatically generated">
            <a:extLst>
              <a:ext uri="{FF2B5EF4-FFF2-40B4-BE49-F238E27FC236}">
                <a16:creationId xmlns:a16="http://schemas.microsoft.com/office/drawing/2014/main" id="{573F5B6C-8AD7-746E-5A25-9E76376E5224}"/>
              </a:ext>
            </a:extLst>
          </p:cNvPr>
          <p:cNvPicPr>
            <a:picLocks noChangeAspect="1"/>
          </p:cNvPicPr>
          <p:nvPr/>
        </p:nvPicPr>
        <p:blipFill rotWithShape="1">
          <a:blip r:embed="rId2"/>
          <a:srcRect l="-131" t="4785" r="131" b="1072"/>
          <a:stretch/>
        </p:blipFill>
        <p:spPr>
          <a:xfrm>
            <a:off x="3341875" y="883382"/>
            <a:ext cx="8868003" cy="2831022"/>
          </a:xfrm>
          <a:prstGeom prst="rect">
            <a:avLst/>
          </a:prstGeom>
        </p:spPr>
      </p:pic>
      <p:sp>
        <p:nvSpPr>
          <p:cNvPr id="14" name="Oval 13">
            <a:extLst>
              <a:ext uri="{FF2B5EF4-FFF2-40B4-BE49-F238E27FC236}">
                <a16:creationId xmlns:a16="http://schemas.microsoft.com/office/drawing/2014/main" id="{2B874127-CC12-9893-70E7-076110E57778}"/>
              </a:ext>
            </a:extLst>
          </p:cNvPr>
          <p:cNvSpPr/>
          <p:nvPr/>
        </p:nvSpPr>
        <p:spPr>
          <a:xfrm>
            <a:off x="6936327" y="3954293"/>
            <a:ext cx="4965539" cy="2673752"/>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marL="285750" indent="-285750" algn="ctr">
              <a:buFont typeface="Wingdings" pitchFamily="2" charset="2"/>
              <a:buChar char="Ø"/>
            </a:pPr>
            <a:r>
              <a:rPr lang="en-US" dirty="0">
                <a:solidFill>
                  <a:schemeClr val="tx1"/>
                </a:solidFill>
              </a:rPr>
              <a:t>Perform regression tree analysis using Z as the outcome and covariates (X) as predictors.</a:t>
            </a:r>
          </a:p>
          <a:p>
            <a:pPr algn="ctr"/>
            <a:endParaRPr lang="en-US" dirty="0">
              <a:solidFill>
                <a:schemeClr val="tx1"/>
              </a:solidFill>
            </a:endParaRPr>
          </a:p>
          <a:p>
            <a:pPr marL="285750" indent="-285750" algn="ctr">
              <a:buFont typeface="Wingdings" pitchFamily="2" charset="2"/>
              <a:buChar char="Ø"/>
            </a:pPr>
            <a:r>
              <a:rPr lang="en-US" dirty="0">
                <a:solidFill>
                  <a:schemeClr val="tx1"/>
                </a:solidFill>
              </a:rPr>
              <a:t>Identify subgroups particularly vulnerable to disparities.</a:t>
            </a:r>
          </a:p>
          <a:p>
            <a:pPr algn="ctr"/>
            <a:endParaRPr lang="en-US" dirty="0">
              <a:solidFill>
                <a:schemeClr val="tx1"/>
              </a:solidFill>
            </a:endParaRPr>
          </a:p>
          <a:p>
            <a:pPr algn="ctr"/>
            <a:endParaRPr lang="en-US" dirty="0">
              <a:solidFill>
                <a:schemeClr val="tx1"/>
              </a:solidFill>
            </a:endParaRPr>
          </a:p>
        </p:txBody>
      </p:sp>
      <p:cxnSp>
        <p:nvCxnSpPr>
          <p:cNvPr id="16" name="Straight Arrow Connector 15">
            <a:extLst>
              <a:ext uri="{FF2B5EF4-FFF2-40B4-BE49-F238E27FC236}">
                <a16:creationId xmlns:a16="http://schemas.microsoft.com/office/drawing/2014/main" id="{4AE6DC8A-EF1E-A099-6317-698DD375C9B3}"/>
              </a:ext>
            </a:extLst>
          </p:cNvPr>
          <p:cNvCxnSpPr>
            <a:cxnSpLocks/>
          </p:cNvCxnSpPr>
          <p:nvPr/>
        </p:nvCxnSpPr>
        <p:spPr>
          <a:xfrm flipV="1">
            <a:off x="5660020" y="3567326"/>
            <a:ext cx="740780" cy="58798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EABDD93-A931-EF1E-B587-4FC005F0693D}"/>
              </a:ext>
            </a:extLst>
          </p:cNvPr>
          <p:cNvCxnSpPr>
            <a:cxnSpLocks/>
          </p:cNvCxnSpPr>
          <p:nvPr/>
        </p:nvCxnSpPr>
        <p:spPr>
          <a:xfrm flipV="1">
            <a:off x="10027194" y="3485661"/>
            <a:ext cx="186374" cy="52529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0414AB4-DFEB-35D7-F785-F8AFF4B9DC89}"/>
              </a:ext>
            </a:extLst>
          </p:cNvPr>
          <p:cNvSpPr txBox="1"/>
          <p:nvPr/>
        </p:nvSpPr>
        <p:spPr>
          <a:xfrm>
            <a:off x="186641" y="1951672"/>
            <a:ext cx="4985229" cy="1477328"/>
          </a:xfrm>
          <a:prstGeom prst="rect">
            <a:avLst/>
          </a:prstGeom>
          <a:noFill/>
        </p:spPr>
        <p:txBody>
          <a:bodyPr wrap="square" rtlCol="0">
            <a:spAutoFit/>
          </a:bodyPr>
          <a:lstStyle/>
          <a:p>
            <a:r>
              <a:rPr lang="en-US" dirty="0"/>
              <a:t>Y: Treatment Episode Duration (Classification: Discontinued/ Retained) </a:t>
            </a:r>
          </a:p>
          <a:p>
            <a:r>
              <a:rPr lang="en-US" dirty="0"/>
              <a:t>T: Disparity variable (Gender, SVI, insurance type, etc.)  </a:t>
            </a:r>
          </a:p>
          <a:p>
            <a:r>
              <a:rPr lang="en-US" dirty="0"/>
              <a:t>X: Predictors </a:t>
            </a:r>
          </a:p>
        </p:txBody>
      </p:sp>
    </p:spTree>
    <p:extLst>
      <p:ext uri="{BB962C8B-B14F-4D97-AF65-F5344CB8AC3E}">
        <p14:creationId xmlns:p14="http://schemas.microsoft.com/office/powerpoint/2010/main" val="103143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206A8A-16D4-B037-63A5-ECB7E4499385}"/>
              </a:ext>
            </a:extLst>
          </p:cNvPr>
          <p:cNvSpPr/>
          <p:nvPr/>
        </p:nvSpPr>
        <p:spPr>
          <a:xfrm>
            <a:off x="0" y="-31527"/>
            <a:ext cx="2812288"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Twins Stage 1</a:t>
            </a:r>
          </a:p>
        </p:txBody>
      </p:sp>
      <p:sp>
        <p:nvSpPr>
          <p:cNvPr id="8" name="TextBox 7">
            <a:extLst>
              <a:ext uri="{FF2B5EF4-FFF2-40B4-BE49-F238E27FC236}">
                <a16:creationId xmlns:a16="http://schemas.microsoft.com/office/drawing/2014/main" id="{4221E67E-64C5-BB0F-90C5-D33CC9129097}"/>
              </a:ext>
            </a:extLst>
          </p:cNvPr>
          <p:cNvSpPr txBox="1"/>
          <p:nvPr/>
        </p:nvSpPr>
        <p:spPr>
          <a:xfrm>
            <a:off x="2955233" y="30097"/>
            <a:ext cx="7882655" cy="369332"/>
          </a:xfrm>
          <a:prstGeom prst="rect">
            <a:avLst/>
          </a:prstGeom>
          <a:noFill/>
        </p:spPr>
        <p:txBody>
          <a:bodyPr wrap="square">
            <a:spAutoFit/>
          </a:bodyPr>
          <a:lstStyle/>
          <a:p>
            <a:r>
              <a:rPr lang="en-US" b="1" dirty="0"/>
              <a:t>ML models’ Prediction Performance for risk of discontinuation (Set 1)  </a:t>
            </a:r>
          </a:p>
        </p:txBody>
      </p:sp>
      <p:sp>
        <p:nvSpPr>
          <p:cNvPr id="13" name="TextBox 12">
            <a:extLst>
              <a:ext uri="{FF2B5EF4-FFF2-40B4-BE49-F238E27FC236}">
                <a16:creationId xmlns:a16="http://schemas.microsoft.com/office/drawing/2014/main" id="{D2C861DA-E616-78FE-2863-5DC2FD6869C5}"/>
              </a:ext>
            </a:extLst>
          </p:cNvPr>
          <p:cNvSpPr txBox="1"/>
          <p:nvPr/>
        </p:nvSpPr>
        <p:spPr>
          <a:xfrm>
            <a:off x="226073" y="4756102"/>
            <a:ext cx="2812288" cy="1754326"/>
          </a:xfrm>
          <a:prstGeom prst="rect">
            <a:avLst/>
          </a:prstGeom>
          <a:noFill/>
        </p:spPr>
        <p:txBody>
          <a:bodyPr wrap="square">
            <a:spAutoFit/>
          </a:bodyPr>
          <a:lstStyle/>
          <a:p>
            <a:pPr algn="ctr"/>
            <a:r>
              <a:rPr lang="en-US" sz="1800" b="1" dirty="0">
                <a:solidFill>
                  <a:schemeClr val="tx1"/>
                </a:solidFill>
                <a:latin typeface="Times New Roman" panose="02020603050405020304" pitchFamily="18" charset="0"/>
                <a:cs typeface="Times New Roman" panose="02020603050405020304" pitchFamily="18" charset="0"/>
              </a:rPr>
              <a:t>Baseline Predictors + SVI + PDC90  (Proportion of Days Covered by Treatment in First 90 Days From Start of the First Episode) </a:t>
            </a:r>
          </a:p>
        </p:txBody>
      </p:sp>
      <p:sp>
        <p:nvSpPr>
          <p:cNvPr id="14" name="Rectangle 13">
            <a:extLst>
              <a:ext uri="{FF2B5EF4-FFF2-40B4-BE49-F238E27FC236}">
                <a16:creationId xmlns:a16="http://schemas.microsoft.com/office/drawing/2014/main" id="{8D94A034-59DA-A640-34E3-74DBC43A8BC2}"/>
              </a:ext>
            </a:extLst>
          </p:cNvPr>
          <p:cNvSpPr/>
          <p:nvPr/>
        </p:nvSpPr>
        <p:spPr>
          <a:xfrm>
            <a:off x="94781" y="2952118"/>
            <a:ext cx="2812288" cy="539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Baseline Predictors + Social Vulnerability Index (SVI) (Integrated using SDOH)  </a:t>
            </a:r>
          </a:p>
        </p:txBody>
      </p:sp>
      <p:sp>
        <p:nvSpPr>
          <p:cNvPr id="15" name="Rectangle 14">
            <a:extLst>
              <a:ext uri="{FF2B5EF4-FFF2-40B4-BE49-F238E27FC236}">
                <a16:creationId xmlns:a16="http://schemas.microsoft.com/office/drawing/2014/main" id="{4E824FD4-7471-0B98-47F9-684AD124D48C}"/>
              </a:ext>
            </a:extLst>
          </p:cNvPr>
          <p:cNvSpPr/>
          <p:nvPr/>
        </p:nvSpPr>
        <p:spPr>
          <a:xfrm>
            <a:off x="94781" y="942625"/>
            <a:ext cx="2860453" cy="1052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Times New Roman" panose="02020603050405020304" pitchFamily="18" charset="0"/>
                <a:cs typeface="Times New Roman" panose="02020603050405020304" pitchFamily="18" charset="0"/>
              </a:rPr>
              <a:t>Baseline Demographic, Diagnostic, and Health Services predictors  </a:t>
            </a:r>
          </a:p>
        </p:txBody>
      </p:sp>
      <p:pic>
        <p:nvPicPr>
          <p:cNvPr id="3" name="Picture 2" descr="A screenshot of a graph&#10;&#10;Description automatically generated">
            <a:extLst>
              <a:ext uri="{FF2B5EF4-FFF2-40B4-BE49-F238E27FC236}">
                <a16:creationId xmlns:a16="http://schemas.microsoft.com/office/drawing/2014/main" id="{F480F53E-EA69-D0C5-994F-A6BC0F010C27}"/>
              </a:ext>
            </a:extLst>
          </p:cNvPr>
          <p:cNvPicPr>
            <a:picLocks noChangeAspect="1"/>
          </p:cNvPicPr>
          <p:nvPr/>
        </p:nvPicPr>
        <p:blipFill rotWithShape="1">
          <a:blip r:embed="rId2"/>
          <a:srcRect l="-2081" t="14795" r="2754" b="6283"/>
          <a:stretch/>
        </p:blipFill>
        <p:spPr>
          <a:xfrm>
            <a:off x="2812288" y="334001"/>
            <a:ext cx="8047149" cy="2139585"/>
          </a:xfrm>
          <a:prstGeom prst="rect">
            <a:avLst/>
          </a:prstGeom>
        </p:spPr>
      </p:pic>
      <p:pic>
        <p:nvPicPr>
          <p:cNvPr id="2" name="Content Placeholder 4" descr="A screenshot of a graph&#10;&#10;Description automatically generated">
            <a:extLst>
              <a:ext uri="{FF2B5EF4-FFF2-40B4-BE49-F238E27FC236}">
                <a16:creationId xmlns:a16="http://schemas.microsoft.com/office/drawing/2014/main" id="{4C07E9BF-2378-1DBE-0FC2-87852B3774B2}"/>
              </a:ext>
            </a:extLst>
          </p:cNvPr>
          <p:cNvPicPr>
            <a:picLocks noGrp="1" noChangeAspect="1"/>
          </p:cNvPicPr>
          <p:nvPr>
            <p:ph idx="1"/>
          </p:nvPr>
        </p:nvPicPr>
        <p:blipFill rotWithShape="1">
          <a:blip r:embed="rId3"/>
          <a:srcRect l="2930" t="3391" r="4066" b="6516"/>
          <a:stretch/>
        </p:blipFill>
        <p:spPr>
          <a:xfrm>
            <a:off x="2955233" y="2440376"/>
            <a:ext cx="8346728" cy="2309904"/>
          </a:xfrm>
          <a:prstGeom prst="rect">
            <a:avLst/>
          </a:prstGeom>
        </p:spPr>
      </p:pic>
      <p:pic>
        <p:nvPicPr>
          <p:cNvPr id="7" name="Content Placeholder 4" descr="A screenshot of a graph&#10;&#10;Description automatically generated">
            <a:extLst>
              <a:ext uri="{FF2B5EF4-FFF2-40B4-BE49-F238E27FC236}">
                <a16:creationId xmlns:a16="http://schemas.microsoft.com/office/drawing/2014/main" id="{1560B7E7-51A2-0698-2ED8-932116340F79}"/>
              </a:ext>
            </a:extLst>
          </p:cNvPr>
          <p:cNvPicPr>
            <a:picLocks noChangeAspect="1"/>
          </p:cNvPicPr>
          <p:nvPr/>
        </p:nvPicPr>
        <p:blipFill rotWithShape="1">
          <a:blip r:embed="rId4"/>
          <a:srcRect r="3948"/>
          <a:stretch/>
        </p:blipFill>
        <p:spPr>
          <a:xfrm>
            <a:off x="3455313" y="4729707"/>
            <a:ext cx="7404123" cy="2153175"/>
          </a:xfrm>
          <a:prstGeom prst="rect">
            <a:avLst/>
          </a:prstGeom>
        </p:spPr>
      </p:pic>
    </p:spTree>
    <p:extLst>
      <p:ext uri="{BB962C8B-B14F-4D97-AF65-F5344CB8AC3E}">
        <p14:creationId xmlns:p14="http://schemas.microsoft.com/office/powerpoint/2010/main" val="102308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12895D-1F61-59FB-3363-EF84C0C66D20}"/>
              </a:ext>
            </a:extLst>
          </p:cNvPr>
          <p:cNvSpPr/>
          <p:nvPr/>
        </p:nvSpPr>
        <p:spPr>
          <a:xfrm>
            <a:off x="0" y="-31527"/>
            <a:ext cx="2812288"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Twins Stage 1</a:t>
            </a:r>
          </a:p>
        </p:txBody>
      </p:sp>
      <p:sp>
        <p:nvSpPr>
          <p:cNvPr id="5" name="TextBox 4">
            <a:extLst>
              <a:ext uri="{FF2B5EF4-FFF2-40B4-BE49-F238E27FC236}">
                <a16:creationId xmlns:a16="http://schemas.microsoft.com/office/drawing/2014/main" id="{06A26802-54B4-68DF-70A0-4955B77A5799}"/>
              </a:ext>
            </a:extLst>
          </p:cNvPr>
          <p:cNvSpPr txBox="1"/>
          <p:nvPr/>
        </p:nvSpPr>
        <p:spPr>
          <a:xfrm>
            <a:off x="2812288" y="52474"/>
            <a:ext cx="7882655" cy="369332"/>
          </a:xfrm>
          <a:prstGeom prst="rect">
            <a:avLst/>
          </a:prstGeom>
          <a:noFill/>
        </p:spPr>
        <p:txBody>
          <a:bodyPr wrap="square">
            <a:spAutoFit/>
          </a:bodyPr>
          <a:lstStyle/>
          <a:p>
            <a:r>
              <a:rPr lang="en-US" b="1" dirty="0"/>
              <a:t>ML models’ Prediction Performance for risk of discontinuation (Set 2) </a:t>
            </a:r>
          </a:p>
        </p:txBody>
      </p:sp>
      <p:pic>
        <p:nvPicPr>
          <p:cNvPr id="6" name="Picture 5" descr="A screenshot of a graph&#10;&#10;Description automatically generated">
            <a:extLst>
              <a:ext uri="{FF2B5EF4-FFF2-40B4-BE49-F238E27FC236}">
                <a16:creationId xmlns:a16="http://schemas.microsoft.com/office/drawing/2014/main" id="{4ACC66C3-2CC7-DE45-FEED-E31825CEFBCB}"/>
              </a:ext>
            </a:extLst>
          </p:cNvPr>
          <p:cNvPicPr>
            <a:picLocks noChangeAspect="1"/>
          </p:cNvPicPr>
          <p:nvPr/>
        </p:nvPicPr>
        <p:blipFill rotWithShape="1">
          <a:blip r:embed="rId2"/>
          <a:srcRect l="-2081" t="14795" r="2754" b="6283"/>
          <a:stretch/>
        </p:blipFill>
        <p:spPr>
          <a:xfrm>
            <a:off x="3111987" y="467846"/>
            <a:ext cx="8187384" cy="2139585"/>
          </a:xfrm>
          <a:prstGeom prst="rect">
            <a:avLst/>
          </a:prstGeom>
        </p:spPr>
      </p:pic>
      <p:sp>
        <p:nvSpPr>
          <p:cNvPr id="7" name="Rectangle 6">
            <a:extLst>
              <a:ext uri="{FF2B5EF4-FFF2-40B4-BE49-F238E27FC236}">
                <a16:creationId xmlns:a16="http://schemas.microsoft.com/office/drawing/2014/main" id="{6F809CB2-BC44-4FFF-68E1-EE86C477F555}"/>
              </a:ext>
            </a:extLst>
          </p:cNvPr>
          <p:cNvSpPr/>
          <p:nvPr/>
        </p:nvSpPr>
        <p:spPr>
          <a:xfrm>
            <a:off x="94780" y="975282"/>
            <a:ext cx="2860453" cy="1052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Times New Roman" panose="02020603050405020304" pitchFamily="18" charset="0"/>
                <a:cs typeface="Times New Roman" panose="02020603050405020304" pitchFamily="18" charset="0"/>
              </a:rPr>
              <a:t>Baseline Demographic, Diagnostic, and Health Services predictors  </a:t>
            </a:r>
          </a:p>
        </p:txBody>
      </p:sp>
      <p:sp>
        <p:nvSpPr>
          <p:cNvPr id="9" name="Rectangle 8">
            <a:extLst>
              <a:ext uri="{FF2B5EF4-FFF2-40B4-BE49-F238E27FC236}">
                <a16:creationId xmlns:a16="http://schemas.microsoft.com/office/drawing/2014/main" id="{6D40CC58-B045-4BCD-DA6A-1FCA4DE67A57}"/>
              </a:ext>
            </a:extLst>
          </p:cNvPr>
          <p:cNvSpPr/>
          <p:nvPr/>
        </p:nvSpPr>
        <p:spPr>
          <a:xfrm>
            <a:off x="94780" y="3297772"/>
            <a:ext cx="3125447" cy="539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Baseline Predictors + Community-level Predictors (SVI + provider’s density + mental health services density </a:t>
            </a:r>
          </a:p>
        </p:txBody>
      </p:sp>
      <p:pic>
        <p:nvPicPr>
          <p:cNvPr id="11" name="Picture 10" descr="A table of numbers with black text&#10;&#10;Description automatically generated">
            <a:extLst>
              <a:ext uri="{FF2B5EF4-FFF2-40B4-BE49-F238E27FC236}">
                <a16:creationId xmlns:a16="http://schemas.microsoft.com/office/drawing/2014/main" id="{A5FFC639-A519-1BF8-3927-75129CFD1BDD}"/>
              </a:ext>
            </a:extLst>
          </p:cNvPr>
          <p:cNvPicPr>
            <a:picLocks noChangeAspect="1"/>
          </p:cNvPicPr>
          <p:nvPr/>
        </p:nvPicPr>
        <p:blipFill>
          <a:blip r:embed="rId3"/>
          <a:stretch>
            <a:fillRect/>
          </a:stretch>
        </p:blipFill>
        <p:spPr>
          <a:xfrm>
            <a:off x="3111987" y="4898825"/>
            <a:ext cx="7935454" cy="1959175"/>
          </a:xfrm>
          <a:prstGeom prst="rect">
            <a:avLst/>
          </a:prstGeom>
        </p:spPr>
      </p:pic>
      <p:pic>
        <p:nvPicPr>
          <p:cNvPr id="13" name="Picture 12" descr="A table of numbers with black text&#10;&#10;Description automatically generated">
            <a:extLst>
              <a:ext uri="{FF2B5EF4-FFF2-40B4-BE49-F238E27FC236}">
                <a16:creationId xmlns:a16="http://schemas.microsoft.com/office/drawing/2014/main" id="{A69FF499-B6F2-7807-DDE3-DFC0E1BB87D3}"/>
              </a:ext>
            </a:extLst>
          </p:cNvPr>
          <p:cNvPicPr>
            <a:picLocks noChangeAspect="1"/>
          </p:cNvPicPr>
          <p:nvPr/>
        </p:nvPicPr>
        <p:blipFill>
          <a:blip r:embed="rId4"/>
          <a:stretch>
            <a:fillRect/>
          </a:stretch>
        </p:blipFill>
        <p:spPr>
          <a:xfrm>
            <a:off x="3220227" y="2664992"/>
            <a:ext cx="7772400" cy="2176272"/>
          </a:xfrm>
          <a:prstGeom prst="rect">
            <a:avLst/>
          </a:prstGeom>
        </p:spPr>
      </p:pic>
      <p:sp>
        <p:nvSpPr>
          <p:cNvPr id="14" name="Rectangle 13">
            <a:extLst>
              <a:ext uri="{FF2B5EF4-FFF2-40B4-BE49-F238E27FC236}">
                <a16:creationId xmlns:a16="http://schemas.microsoft.com/office/drawing/2014/main" id="{1D285F3B-608B-23F9-709B-CF9C32F48044}"/>
              </a:ext>
            </a:extLst>
          </p:cNvPr>
          <p:cNvSpPr/>
          <p:nvPr/>
        </p:nvSpPr>
        <p:spPr>
          <a:xfrm>
            <a:off x="118862" y="5503268"/>
            <a:ext cx="2812288" cy="539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Baseline Predictors + Community-level Predictors + PDC_90</a:t>
            </a:r>
          </a:p>
        </p:txBody>
      </p:sp>
    </p:spTree>
    <p:extLst>
      <p:ext uri="{BB962C8B-B14F-4D97-AF65-F5344CB8AC3E}">
        <p14:creationId xmlns:p14="http://schemas.microsoft.com/office/powerpoint/2010/main" val="2173810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B84AE4-231E-166D-B955-846FD2A30115}"/>
              </a:ext>
            </a:extLst>
          </p:cNvPr>
          <p:cNvSpPr/>
          <p:nvPr/>
        </p:nvSpPr>
        <p:spPr>
          <a:xfrm>
            <a:off x="480812" y="736433"/>
            <a:ext cx="2943580" cy="47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Times New Roman" panose="02020603050405020304" pitchFamily="18" charset="0"/>
                <a:cs typeface="Times New Roman" panose="02020603050405020304" pitchFamily="18" charset="0"/>
              </a:rPr>
              <a:t>Baseline predictors  </a:t>
            </a:r>
          </a:p>
        </p:txBody>
      </p:sp>
      <p:sp>
        <p:nvSpPr>
          <p:cNvPr id="18" name="Rectangle 17">
            <a:extLst>
              <a:ext uri="{FF2B5EF4-FFF2-40B4-BE49-F238E27FC236}">
                <a16:creationId xmlns:a16="http://schemas.microsoft.com/office/drawing/2014/main" id="{25BF03A2-49B7-7902-E9F9-6F2CC79BF820}"/>
              </a:ext>
            </a:extLst>
          </p:cNvPr>
          <p:cNvSpPr/>
          <p:nvPr/>
        </p:nvSpPr>
        <p:spPr>
          <a:xfrm>
            <a:off x="3914082" y="702703"/>
            <a:ext cx="4051629" cy="539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Baseline Predictors + Social Vulnerability Index (SVI)</a:t>
            </a:r>
          </a:p>
        </p:txBody>
      </p:sp>
      <p:sp>
        <p:nvSpPr>
          <p:cNvPr id="20" name="Rectangle 19">
            <a:extLst>
              <a:ext uri="{FF2B5EF4-FFF2-40B4-BE49-F238E27FC236}">
                <a16:creationId xmlns:a16="http://schemas.microsoft.com/office/drawing/2014/main" id="{EE09CEA4-98D7-235D-C0A0-D5BFCC931EBA}"/>
              </a:ext>
            </a:extLst>
          </p:cNvPr>
          <p:cNvSpPr/>
          <p:nvPr/>
        </p:nvSpPr>
        <p:spPr>
          <a:xfrm>
            <a:off x="8124556" y="132584"/>
            <a:ext cx="3926449" cy="985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solidFill>
                <a:schemeClr val="tx1"/>
              </a:solidFill>
              <a:latin typeface="Times New Roman" panose="02020603050405020304" pitchFamily="18" charset="0"/>
              <a:cs typeface="Times New Roman" panose="02020603050405020304" pitchFamily="18" charset="0"/>
            </a:endParaRPr>
          </a:p>
          <a:p>
            <a:pPr algn="ctr"/>
            <a:endParaRPr lang="en-US" sz="1500" b="1" dirty="0">
              <a:solidFill>
                <a:schemeClr val="tx1"/>
              </a:solidFill>
              <a:latin typeface="Times New Roman" panose="02020603050405020304" pitchFamily="18" charset="0"/>
              <a:cs typeface="Times New Roman" panose="02020603050405020304" pitchFamily="18" charset="0"/>
            </a:endParaRPr>
          </a:p>
          <a:p>
            <a:pPr algn="ctr"/>
            <a:r>
              <a:rPr lang="en-US" sz="1600" b="1" dirty="0">
                <a:solidFill>
                  <a:schemeClr val="tx1"/>
                </a:solidFill>
                <a:latin typeface="Times New Roman" panose="02020603050405020304" pitchFamily="18" charset="0"/>
                <a:cs typeface="Times New Roman" panose="02020603050405020304" pitchFamily="18" charset="0"/>
              </a:rPr>
              <a:t>Baseline Predictors + SVI + PDC90  </a:t>
            </a:r>
          </a:p>
        </p:txBody>
      </p:sp>
      <p:pic>
        <p:nvPicPr>
          <p:cNvPr id="29" name="Picture 28">
            <a:extLst>
              <a:ext uri="{FF2B5EF4-FFF2-40B4-BE49-F238E27FC236}">
                <a16:creationId xmlns:a16="http://schemas.microsoft.com/office/drawing/2014/main" id="{477CE8FE-EFE1-5405-6BA1-E2F02A415A96}"/>
              </a:ext>
            </a:extLst>
          </p:cNvPr>
          <p:cNvPicPr>
            <a:picLocks noChangeAspect="1"/>
          </p:cNvPicPr>
          <p:nvPr/>
        </p:nvPicPr>
        <p:blipFill>
          <a:blip r:embed="rId2"/>
          <a:stretch>
            <a:fillRect/>
          </a:stretch>
        </p:blipFill>
        <p:spPr>
          <a:xfrm>
            <a:off x="140516" y="4084221"/>
            <a:ext cx="3826602" cy="2321824"/>
          </a:xfrm>
          <a:prstGeom prst="rect">
            <a:avLst/>
          </a:prstGeom>
        </p:spPr>
      </p:pic>
      <p:pic>
        <p:nvPicPr>
          <p:cNvPr id="30" name="Picture 29">
            <a:extLst>
              <a:ext uri="{FF2B5EF4-FFF2-40B4-BE49-F238E27FC236}">
                <a16:creationId xmlns:a16="http://schemas.microsoft.com/office/drawing/2014/main" id="{F762E6D1-8994-A63D-CB8E-072F8EF43F3E}"/>
              </a:ext>
            </a:extLst>
          </p:cNvPr>
          <p:cNvPicPr>
            <a:picLocks noChangeAspect="1"/>
          </p:cNvPicPr>
          <p:nvPr/>
        </p:nvPicPr>
        <p:blipFill>
          <a:blip r:embed="rId3"/>
          <a:stretch>
            <a:fillRect/>
          </a:stretch>
        </p:blipFill>
        <p:spPr>
          <a:xfrm>
            <a:off x="164433" y="1452793"/>
            <a:ext cx="3736000" cy="2182400"/>
          </a:xfrm>
          <a:prstGeom prst="rect">
            <a:avLst/>
          </a:prstGeom>
        </p:spPr>
      </p:pic>
      <p:pic>
        <p:nvPicPr>
          <p:cNvPr id="31" name="Picture 30">
            <a:extLst>
              <a:ext uri="{FF2B5EF4-FFF2-40B4-BE49-F238E27FC236}">
                <a16:creationId xmlns:a16="http://schemas.microsoft.com/office/drawing/2014/main" id="{16143FD6-AC45-A9EC-A712-056059314AB7}"/>
              </a:ext>
            </a:extLst>
          </p:cNvPr>
          <p:cNvPicPr>
            <a:picLocks noChangeAspect="1"/>
          </p:cNvPicPr>
          <p:nvPr/>
        </p:nvPicPr>
        <p:blipFill>
          <a:blip r:embed="rId4"/>
          <a:stretch>
            <a:fillRect/>
          </a:stretch>
        </p:blipFill>
        <p:spPr>
          <a:xfrm>
            <a:off x="3900433" y="1352607"/>
            <a:ext cx="4051629" cy="2408970"/>
          </a:xfrm>
          <a:prstGeom prst="rect">
            <a:avLst/>
          </a:prstGeom>
        </p:spPr>
      </p:pic>
      <p:pic>
        <p:nvPicPr>
          <p:cNvPr id="32" name="Picture 31">
            <a:extLst>
              <a:ext uri="{FF2B5EF4-FFF2-40B4-BE49-F238E27FC236}">
                <a16:creationId xmlns:a16="http://schemas.microsoft.com/office/drawing/2014/main" id="{794867CB-A284-5F98-C9ED-2AC6D961DEF5}"/>
              </a:ext>
            </a:extLst>
          </p:cNvPr>
          <p:cNvPicPr>
            <a:picLocks noChangeAspect="1"/>
          </p:cNvPicPr>
          <p:nvPr/>
        </p:nvPicPr>
        <p:blipFill>
          <a:blip r:embed="rId5"/>
          <a:stretch>
            <a:fillRect/>
          </a:stretch>
        </p:blipFill>
        <p:spPr>
          <a:xfrm>
            <a:off x="7875110" y="1263033"/>
            <a:ext cx="4133127" cy="2810088"/>
          </a:xfrm>
          <a:prstGeom prst="rect">
            <a:avLst/>
          </a:prstGeom>
        </p:spPr>
      </p:pic>
      <p:pic>
        <p:nvPicPr>
          <p:cNvPr id="33" name="Picture 32">
            <a:extLst>
              <a:ext uri="{FF2B5EF4-FFF2-40B4-BE49-F238E27FC236}">
                <a16:creationId xmlns:a16="http://schemas.microsoft.com/office/drawing/2014/main" id="{B8B69ABD-60B9-FF05-DB38-FB00C22A7050}"/>
              </a:ext>
            </a:extLst>
          </p:cNvPr>
          <p:cNvPicPr>
            <a:picLocks noChangeAspect="1"/>
          </p:cNvPicPr>
          <p:nvPr/>
        </p:nvPicPr>
        <p:blipFill>
          <a:blip r:embed="rId6"/>
          <a:stretch>
            <a:fillRect/>
          </a:stretch>
        </p:blipFill>
        <p:spPr>
          <a:xfrm>
            <a:off x="3980884" y="4051924"/>
            <a:ext cx="4085294" cy="2550693"/>
          </a:xfrm>
          <a:prstGeom prst="rect">
            <a:avLst/>
          </a:prstGeom>
        </p:spPr>
      </p:pic>
      <p:pic>
        <p:nvPicPr>
          <p:cNvPr id="34" name="Picture 33">
            <a:extLst>
              <a:ext uri="{FF2B5EF4-FFF2-40B4-BE49-F238E27FC236}">
                <a16:creationId xmlns:a16="http://schemas.microsoft.com/office/drawing/2014/main" id="{CBB050B9-089A-4D4C-3459-C11572E7D1BC}"/>
              </a:ext>
            </a:extLst>
          </p:cNvPr>
          <p:cNvPicPr>
            <a:picLocks noChangeAspect="1"/>
          </p:cNvPicPr>
          <p:nvPr/>
        </p:nvPicPr>
        <p:blipFill>
          <a:blip r:embed="rId7"/>
          <a:stretch>
            <a:fillRect/>
          </a:stretch>
        </p:blipFill>
        <p:spPr>
          <a:xfrm>
            <a:off x="7965711" y="4070399"/>
            <a:ext cx="4085294" cy="2564515"/>
          </a:xfrm>
          <a:prstGeom prst="rect">
            <a:avLst/>
          </a:prstGeom>
        </p:spPr>
      </p:pic>
      <p:sp>
        <p:nvSpPr>
          <p:cNvPr id="35" name="Rectangle 34">
            <a:extLst>
              <a:ext uri="{FF2B5EF4-FFF2-40B4-BE49-F238E27FC236}">
                <a16:creationId xmlns:a16="http://schemas.microsoft.com/office/drawing/2014/main" id="{A7D5BAAC-1691-6116-8FA7-828002D02797}"/>
              </a:ext>
            </a:extLst>
          </p:cNvPr>
          <p:cNvSpPr/>
          <p:nvPr/>
        </p:nvSpPr>
        <p:spPr>
          <a:xfrm>
            <a:off x="-1" y="-31527"/>
            <a:ext cx="4051629"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Twins Stage 1 Results </a:t>
            </a:r>
          </a:p>
        </p:txBody>
      </p:sp>
      <p:sp>
        <p:nvSpPr>
          <p:cNvPr id="3" name="TextBox 2">
            <a:extLst>
              <a:ext uri="{FF2B5EF4-FFF2-40B4-BE49-F238E27FC236}">
                <a16:creationId xmlns:a16="http://schemas.microsoft.com/office/drawing/2014/main" id="{6184EBBB-F11D-2C9E-C497-CC8FBE532900}"/>
              </a:ext>
            </a:extLst>
          </p:cNvPr>
          <p:cNvSpPr txBox="1"/>
          <p:nvPr/>
        </p:nvSpPr>
        <p:spPr>
          <a:xfrm>
            <a:off x="4124850" y="30097"/>
            <a:ext cx="7882655" cy="369332"/>
          </a:xfrm>
          <a:prstGeom prst="rect">
            <a:avLst/>
          </a:prstGeom>
          <a:noFill/>
        </p:spPr>
        <p:txBody>
          <a:bodyPr wrap="square">
            <a:spAutoFit/>
          </a:bodyPr>
          <a:lstStyle/>
          <a:p>
            <a:r>
              <a:rPr lang="en-US" b="1" dirty="0"/>
              <a:t>ROC and PR curves for risk of discontinuation (Set 1)  </a:t>
            </a:r>
          </a:p>
        </p:txBody>
      </p:sp>
    </p:spTree>
    <p:extLst>
      <p:ext uri="{BB962C8B-B14F-4D97-AF65-F5344CB8AC3E}">
        <p14:creationId xmlns:p14="http://schemas.microsoft.com/office/powerpoint/2010/main" val="209265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54C77E3-FE24-C4E7-B925-F89CE7EFDDEB}"/>
              </a:ext>
            </a:extLst>
          </p:cNvPr>
          <p:cNvSpPr txBox="1">
            <a:spLocks noGrp="1"/>
          </p:cNvSpPr>
          <p:nvPr>
            <p:ph idx="1"/>
          </p:nvPr>
        </p:nvSpPr>
        <p:spPr>
          <a:xfrm>
            <a:off x="838200" y="668157"/>
            <a:ext cx="10515600" cy="5535233"/>
          </a:xfrm>
          <a:prstGeom prst="rect">
            <a:avLst/>
          </a:prstGeom>
          <a:noFill/>
        </p:spPr>
        <p:txBody>
          <a:bodyPr wrap="square" rtlCol="0">
            <a:spAutoFit/>
          </a:bodyPr>
          <a:lstStyle/>
          <a:p>
            <a:pPr marL="0" indent="0">
              <a:buNone/>
            </a:pPr>
            <a:r>
              <a:rPr lang="en-US" sz="2500" b="1" dirty="0">
                <a:solidFill>
                  <a:schemeClr val="accent2"/>
                </a:solidFill>
                <a:latin typeface="Corbel" panose="020B0503020204020204" pitchFamily="34" charset="0"/>
                <a:cs typeface="Times New Roman" panose="02020603050405020304" pitchFamily="18" charset="0"/>
              </a:rPr>
              <a:t>Background </a:t>
            </a:r>
            <a:endParaRPr lang="en-US" sz="2500" b="1" dirty="0">
              <a:latin typeface="Corbel" panose="020B0503020204020204" pitchFamily="34" charset="0"/>
              <a:cs typeface="Times New Roman" panose="02020603050405020304" pitchFamily="18" charset="0"/>
            </a:endParaRPr>
          </a:p>
          <a:p>
            <a:r>
              <a:rPr lang="en-US" sz="2500" dirty="0">
                <a:effectLst/>
                <a:latin typeface="Corbel" panose="020B0503020204020204" pitchFamily="34" charset="0"/>
                <a:cs typeface="Times New Roman" panose="02020603050405020304" pitchFamily="18" charset="0"/>
              </a:rPr>
              <a:t>Opioid use disorder (OUD) poses </a:t>
            </a:r>
            <a:r>
              <a:rPr lang="en-US" sz="2400" dirty="0"/>
              <a:t>significant social and economic burdens </a:t>
            </a:r>
            <a:r>
              <a:rPr lang="en-US" sz="2500" dirty="0">
                <a:effectLst/>
                <a:latin typeface="Corbel" panose="020B0503020204020204" pitchFamily="34" charset="0"/>
                <a:cs typeface="Times New Roman" panose="02020603050405020304" pitchFamily="18" charset="0"/>
              </a:rPr>
              <a:t>in the US</a:t>
            </a:r>
            <a:r>
              <a:rPr lang="en-US" sz="2500" dirty="0">
                <a:latin typeface="Corbel" panose="020B0503020204020204" pitchFamily="34" charset="0"/>
                <a:cs typeface="Times New Roman" panose="02020603050405020304" pitchFamily="18" charset="0"/>
              </a:rPr>
              <a:t>. </a:t>
            </a:r>
            <a:r>
              <a:rPr lang="en-US" sz="2400" dirty="0"/>
              <a:t>Buprenorphine, an FDA-approved medication, effectively reduces opioid cravings, overdose risk, and mortality. </a:t>
            </a:r>
          </a:p>
          <a:p>
            <a:endParaRPr lang="en-US" sz="2400" dirty="0">
              <a:effectLst/>
              <a:latin typeface="Corbel" panose="020B0503020204020204" pitchFamily="34" charset="0"/>
              <a:cs typeface="Times New Roman" panose="02020603050405020304" pitchFamily="18" charset="0"/>
            </a:endParaRPr>
          </a:p>
          <a:p>
            <a:r>
              <a:rPr lang="en-US" sz="2400" dirty="0"/>
              <a:t>Despite this, treatment retention rates are low, with many patients discontinuing within six months, increasing relapse, hospitalization, and mortality risks. </a:t>
            </a:r>
          </a:p>
          <a:p>
            <a:endParaRPr lang="en-US" sz="2400" dirty="0">
              <a:effectLst/>
              <a:latin typeface="Corbel" panose="020B0503020204020204" pitchFamily="34" charset="0"/>
              <a:cs typeface="Times New Roman" panose="02020603050405020304" pitchFamily="18" charset="0"/>
            </a:endParaRPr>
          </a:p>
          <a:p>
            <a:r>
              <a:rPr lang="en-US" sz="2400" dirty="0"/>
              <a:t>Identifying factors influencing treatment discontinuation as is essential for optimizing resources and improving outcomes.</a:t>
            </a:r>
            <a:endParaRPr lang="en-US" sz="2500" dirty="0">
              <a:effectLst/>
              <a:latin typeface="Corbel" panose="020B0503020204020204" pitchFamily="34" charset="0"/>
              <a:cs typeface="Times New Roman" panose="02020603050405020304" pitchFamily="18" charset="0"/>
            </a:endParaRPr>
          </a:p>
          <a:p>
            <a:pPr marL="0" indent="0">
              <a:buNone/>
            </a:pPr>
            <a:endParaRPr lang="en-US" sz="2500" dirty="0">
              <a:latin typeface="Corbel" panose="020B0503020204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0663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569963-84F4-517A-6802-BEF483F17DA2}"/>
              </a:ext>
            </a:extLst>
          </p:cNvPr>
          <p:cNvSpPr/>
          <p:nvPr/>
        </p:nvSpPr>
        <p:spPr>
          <a:xfrm>
            <a:off x="-1" y="-31527"/>
            <a:ext cx="4051629"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Twins Stage 1 Results </a:t>
            </a:r>
          </a:p>
        </p:txBody>
      </p:sp>
      <p:sp>
        <p:nvSpPr>
          <p:cNvPr id="5" name="TextBox 4">
            <a:extLst>
              <a:ext uri="{FF2B5EF4-FFF2-40B4-BE49-F238E27FC236}">
                <a16:creationId xmlns:a16="http://schemas.microsoft.com/office/drawing/2014/main" id="{C2386D5E-7C2F-B90F-71E6-A5D56FF46874}"/>
              </a:ext>
            </a:extLst>
          </p:cNvPr>
          <p:cNvSpPr txBox="1"/>
          <p:nvPr/>
        </p:nvSpPr>
        <p:spPr>
          <a:xfrm>
            <a:off x="4124850" y="30097"/>
            <a:ext cx="7882655" cy="369332"/>
          </a:xfrm>
          <a:prstGeom prst="rect">
            <a:avLst/>
          </a:prstGeom>
          <a:noFill/>
        </p:spPr>
        <p:txBody>
          <a:bodyPr wrap="square">
            <a:spAutoFit/>
          </a:bodyPr>
          <a:lstStyle/>
          <a:p>
            <a:r>
              <a:rPr lang="en-US" b="1" dirty="0"/>
              <a:t>ROC and PR curves for risk of discontinuation (Set 2) </a:t>
            </a:r>
          </a:p>
        </p:txBody>
      </p:sp>
      <p:pic>
        <p:nvPicPr>
          <p:cNvPr id="6" name="Picture 5">
            <a:extLst>
              <a:ext uri="{FF2B5EF4-FFF2-40B4-BE49-F238E27FC236}">
                <a16:creationId xmlns:a16="http://schemas.microsoft.com/office/drawing/2014/main" id="{5EFCD98B-ECCE-9DC2-3FA6-8D880FEA49A9}"/>
              </a:ext>
            </a:extLst>
          </p:cNvPr>
          <p:cNvPicPr>
            <a:picLocks noChangeAspect="1"/>
          </p:cNvPicPr>
          <p:nvPr/>
        </p:nvPicPr>
        <p:blipFill>
          <a:blip r:embed="rId2"/>
          <a:stretch>
            <a:fillRect/>
          </a:stretch>
        </p:blipFill>
        <p:spPr>
          <a:xfrm>
            <a:off x="157813" y="1427120"/>
            <a:ext cx="3736000" cy="2182400"/>
          </a:xfrm>
          <a:prstGeom prst="rect">
            <a:avLst/>
          </a:prstGeom>
        </p:spPr>
      </p:pic>
      <p:pic>
        <p:nvPicPr>
          <p:cNvPr id="7" name="Picture 6">
            <a:extLst>
              <a:ext uri="{FF2B5EF4-FFF2-40B4-BE49-F238E27FC236}">
                <a16:creationId xmlns:a16="http://schemas.microsoft.com/office/drawing/2014/main" id="{B250216B-DC98-661B-DD85-D773F69B9860}"/>
              </a:ext>
            </a:extLst>
          </p:cNvPr>
          <p:cNvPicPr>
            <a:picLocks noChangeAspect="1"/>
          </p:cNvPicPr>
          <p:nvPr/>
        </p:nvPicPr>
        <p:blipFill>
          <a:blip r:embed="rId3"/>
          <a:stretch>
            <a:fillRect/>
          </a:stretch>
        </p:blipFill>
        <p:spPr>
          <a:xfrm>
            <a:off x="91577" y="3968543"/>
            <a:ext cx="3826602" cy="2321824"/>
          </a:xfrm>
          <a:prstGeom prst="rect">
            <a:avLst/>
          </a:prstGeom>
        </p:spPr>
      </p:pic>
      <p:sp>
        <p:nvSpPr>
          <p:cNvPr id="8" name="Rectangle 7">
            <a:extLst>
              <a:ext uri="{FF2B5EF4-FFF2-40B4-BE49-F238E27FC236}">
                <a16:creationId xmlns:a16="http://schemas.microsoft.com/office/drawing/2014/main" id="{8FD49C3D-05B8-AFCA-5B64-857BD350F9F2}"/>
              </a:ext>
            </a:extLst>
          </p:cNvPr>
          <p:cNvSpPr/>
          <p:nvPr/>
        </p:nvSpPr>
        <p:spPr>
          <a:xfrm>
            <a:off x="296446" y="794137"/>
            <a:ext cx="2943580" cy="47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Times New Roman" panose="02020603050405020304" pitchFamily="18" charset="0"/>
                <a:cs typeface="Times New Roman" panose="02020603050405020304" pitchFamily="18" charset="0"/>
              </a:rPr>
              <a:t>Baseline predictors  </a:t>
            </a:r>
          </a:p>
        </p:txBody>
      </p:sp>
      <p:sp>
        <p:nvSpPr>
          <p:cNvPr id="9" name="Rectangle 8">
            <a:extLst>
              <a:ext uri="{FF2B5EF4-FFF2-40B4-BE49-F238E27FC236}">
                <a16:creationId xmlns:a16="http://schemas.microsoft.com/office/drawing/2014/main" id="{6C9D410C-2166-8D18-A601-9EAD370C6F1B}"/>
              </a:ext>
            </a:extLst>
          </p:cNvPr>
          <p:cNvSpPr/>
          <p:nvPr/>
        </p:nvSpPr>
        <p:spPr>
          <a:xfrm>
            <a:off x="2645722" y="479740"/>
            <a:ext cx="5816857" cy="539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Baseline Predictors + Community-level Predictors (SVI + provider’s density + mental health services density </a:t>
            </a:r>
          </a:p>
        </p:txBody>
      </p:sp>
      <p:pic>
        <p:nvPicPr>
          <p:cNvPr id="11" name="Picture 10">
            <a:extLst>
              <a:ext uri="{FF2B5EF4-FFF2-40B4-BE49-F238E27FC236}">
                <a16:creationId xmlns:a16="http://schemas.microsoft.com/office/drawing/2014/main" id="{DCD2837C-3174-E0A9-DE09-5758B0B523D8}"/>
              </a:ext>
            </a:extLst>
          </p:cNvPr>
          <p:cNvPicPr>
            <a:picLocks noChangeAspect="1"/>
          </p:cNvPicPr>
          <p:nvPr/>
        </p:nvPicPr>
        <p:blipFill>
          <a:blip r:embed="rId4"/>
          <a:stretch>
            <a:fillRect/>
          </a:stretch>
        </p:blipFill>
        <p:spPr>
          <a:xfrm>
            <a:off x="4308247" y="1266644"/>
            <a:ext cx="3321566" cy="2531038"/>
          </a:xfrm>
          <a:prstGeom prst="rect">
            <a:avLst/>
          </a:prstGeom>
        </p:spPr>
      </p:pic>
      <p:pic>
        <p:nvPicPr>
          <p:cNvPr id="12" name="Picture 11">
            <a:extLst>
              <a:ext uri="{FF2B5EF4-FFF2-40B4-BE49-F238E27FC236}">
                <a16:creationId xmlns:a16="http://schemas.microsoft.com/office/drawing/2014/main" id="{6C4372BB-96A4-4414-6138-419AC3195E1F}"/>
              </a:ext>
            </a:extLst>
          </p:cNvPr>
          <p:cNvPicPr>
            <a:picLocks noChangeAspect="1"/>
          </p:cNvPicPr>
          <p:nvPr/>
        </p:nvPicPr>
        <p:blipFill>
          <a:blip r:embed="rId5"/>
          <a:stretch>
            <a:fillRect/>
          </a:stretch>
        </p:blipFill>
        <p:spPr>
          <a:xfrm>
            <a:off x="4308247" y="4044621"/>
            <a:ext cx="3341559" cy="2650202"/>
          </a:xfrm>
          <a:prstGeom prst="rect">
            <a:avLst/>
          </a:prstGeom>
        </p:spPr>
      </p:pic>
      <p:sp>
        <p:nvSpPr>
          <p:cNvPr id="13" name="Rectangle 12">
            <a:extLst>
              <a:ext uri="{FF2B5EF4-FFF2-40B4-BE49-F238E27FC236}">
                <a16:creationId xmlns:a16="http://schemas.microsoft.com/office/drawing/2014/main" id="{5D280538-D4E6-4535-2ED9-D8D9761C63B0}"/>
              </a:ext>
            </a:extLst>
          </p:cNvPr>
          <p:cNvSpPr/>
          <p:nvPr/>
        </p:nvSpPr>
        <p:spPr>
          <a:xfrm>
            <a:off x="8271505" y="560051"/>
            <a:ext cx="3736000" cy="539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Baseline Predictors + Community-level Predictors + PDC_90</a:t>
            </a:r>
          </a:p>
        </p:txBody>
      </p:sp>
      <p:pic>
        <p:nvPicPr>
          <p:cNvPr id="14" name="Picture 13">
            <a:extLst>
              <a:ext uri="{FF2B5EF4-FFF2-40B4-BE49-F238E27FC236}">
                <a16:creationId xmlns:a16="http://schemas.microsoft.com/office/drawing/2014/main" id="{91C077FA-8784-1BEA-C9D7-C48D2E2093F2}"/>
              </a:ext>
            </a:extLst>
          </p:cNvPr>
          <p:cNvPicPr>
            <a:picLocks noChangeAspect="1"/>
          </p:cNvPicPr>
          <p:nvPr/>
        </p:nvPicPr>
        <p:blipFill>
          <a:blip r:embed="rId6"/>
          <a:stretch>
            <a:fillRect/>
          </a:stretch>
        </p:blipFill>
        <p:spPr>
          <a:xfrm>
            <a:off x="8271506" y="1201487"/>
            <a:ext cx="3150804" cy="2498913"/>
          </a:xfrm>
          <a:prstGeom prst="rect">
            <a:avLst/>
          </a:prstGeom>
        </p:spPr>
      </p:pic>
      <p:pic>
        <p:nvPicPr>
          <p:cNvPr id="15" name="Picture 14">
            <a:extLst>
              <a:ext uri="{FF2B5EF4-FFF2-40B4-BE49-F238E27FC236}">
                <a16:creationId xmlns:a16="http://schemas.microsoft.com/office/drawing/2014/main" id="{DE92ED76-B9D5-4355-917B-75E86BDA5DF8}"/>
              </a:ext>
            </a:extLst>
          </p:cNvPr>
          <p:cNvPicPr>
            <a:picLocks noChangeAspect="1"/>
          </p:cNvPicPr>
          <p:nvPr/>
        </p:nvPicPr>
        <p:blipFill>
          <a:blip r:embed="rId7"/>
          <a:stretch>
            <a:fillRect/>
          </a:stretch>
        </p:blipFill>
        <p:spPr>
          <a:xfrm>
            <a:off x="8088822" y="3936623"/>
            <a:ext cx="3341559" cy="2650202"/>
          </a:xfrm>
          <a:prstGeom prst="rect">
            <a:avLst/>
          </a:prstGeom>
        </p:spPr>
      </p:pic>
    </p:spTree>
    <p:extLst>
      <p:ext uri="{BB962C8B-B14F-4D97-AF65-F5344CB8AC3E}">
        <p14:creationId xmlns:p14="http://schemas.microsoft.com/office/powerpoint/2010/main" val="3676835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552490-4FA3-FBD6-64F5-BAB556F6DD5F}"/>
              </a:ext>
            </a:extLst>
          </p:cNvPr>
          <p:cNvSpPr txBox="1">
            <a:spLocks noGrp="1"/>
          </p:cNvSpPr>
          <p:nvPr>
            <p:ph idx="1"/>
          </p:nvPr>
        </p:nvSpPr>
        <p:spPr>
          <a:xfrm>
            <a:off x="509587" y="1021419"/>
            <a:ext cx="10948988" cy="6121676"/>
          </a:xfrm>
          <a:prstGeom prst="rect">
            <a:avLst/>
          </a:prstGeom>
          <a:noFill/>
        </p:spPr>
        <p:txBody>
          <a:bodyPr wrap="square" rtlCol="0">
            <a:spAutoFit/>
          </a:bodyPr>
          <a:lstStyle/>
          <a:p>
            <a:r>
              <a:rPr lang="en-US" sz="2200" dirty="0">
                <a:effectLst/>
                <a:latin typeface="Times New Roman" panose="02020603050405020304" pitchFamily="18" charset="0"/>
                <a:ea typeface="DengXian" panose="02010600030101010101" pitchFamily="2" charset="-122"/>
              </a:rPr>
              <a:t>C-Statistic ranged 0.591 - 0.760 for models with </a:t>
            </a:r>
            <a:r>
              <a:rPr lang="en-US" sz="2200" b="1" dirty="0">
                <a:effectLst/>
                <a:latin typeface="Times New Roman" panose="02020603050405020304" pitchFamily="18" charset="0"/>
                <a:ea typeface="DengXian" panose="02010600030101010101" pitchFamily="2" charset="-122"/>
              </a:rPr>
              <a:t>baseline</a:t>
            </a:r>
            <a:r>
              <a:rPr lang="en-US" sz="2200" dirty="0">
                <a:effectLst/>
                <a:latin typeface="Times New Roman" panose="02020603050405020304" pitchFamily="18" charset="0"/>
                <a:ea typeface="DengXian" panose="02010600030101010101" pitchFamily="2" charset="-122"/>
              </a:rPr>
              <a:t> demographic, Comorbidities and Health Services predictors, AUCPR ranged between 0.833- 0.918. </a:t>
            </a:r>
          </a:p>
          <a:p>
            <a:endParaRPr lang="en-US" sz="2200" dirty="0">
              <a:effectLst/>
              <a:latin typeface="Times New Roman" panose="02020603050405020304" pitchFamily="18" charset="0"/>
              <a:ea typeface="DengXian" panose="02010600030101010101" pitchFamily="2" charset="-122"/>
            </a:endParaRPr>
          </a:p>
          <a:p>
            <a:r>
              <a:rPr lang="en-US" sz="2200" dirty="0">
                <a:latin typeface="Times New Roman" panose="02020603050405020304" pitchFamily="18" charset="0"/>
                <a:ea typeface="DengXian" panose="02010600030101010101" pitchFamily="2" charset="-122"/>
              </a:rPr>
              <a:t>I</a:t>
            </a:r>
            <a:r>
              <a:rPr lang="en-US" sz="2200" dirty="0">
                <a:effectLst/>
                <a:latin typeface="Times New Roman" panose="02020603050405020304" pitchFamily="18" charset="0"/>
                <a:ea typeface="DengXian" panose="02010600030101010101" pitchFamily="2" charset="-122"/>
              </a:rPr>
              <a:t>ncorporating </a:t>
            </a:r>
            <a:r>
              <a:rPr lang="en-US" sz="2200" b="1" dirty="0">
                <a:effectLst/>
                <a:latin typeface="Times New Roman" panose="02020603050405020304" pitchFamily="18" charset="0"/>
                <a:ea typeface="DengXian" panose="02010600030101010101" pitchFamily="2" charset="-122"/>
              </a:rPr>
              <a:t>Socioeconomic predictor </a:t>
            </a:r>
            <a:r>
              <a:rPr lang="en-US" sz="2200" dirty="0">
                <a:effectLst/>
                <a:latin typeface="Times New Roman" panose="02020603050405020304" pitchFamily="18" charset="0"/>
                <a:ea typeface="DengXian" panose="02010600030101010101" pitchFamily="2" charset="-122"/>
              </a:rPr>
              <a:t>(SVI) improved model </a:t>
            </a:r>
            <a:r>
              <a:rPr lang="en-US" sz="2200" dirty="0">
                <a:solidFill>
                  <a:srgbClr val="1F1F1F"/>
                </a:solidFill>
                <a:effectLst/>
                <a:latin typeface="Times New Roman" panose="02020603050405020304" pitchFamily="18" charset="0"/>
                <a:ea typeface="DengXian" panose="02010600030101010101" pitchFamily="2" charset="-122"/>
              </a:rPr>
              <a:t>performance (C statistic: 0.595 to 0.798; AUCPR: 0.835 to 0.933), </a:t>
            </a:r>
            <a:r>
              <a:rPr lang="en-US" sz="2200" b="1" i="1" dirty="0">
                <a:solidFill>
                  <a:srgbClr val="1F1F1F"/>
                </a:solidFill>
                <a:effectLst/>
                <a:latin typeface="Times New Roman" panose="02020603050405020304" pitchFamily="18" charset="0"/>
                <a:ea typeface="DengXian" panose="02010600030101010101" pitchFamily="2" charset="-122"/>
              </a:rPr>
              <a:t>Highlighting their importance in risk prediction. </a:t>
            </a:r>
          </a:p>
          <a:p>
            <a:pPr marL="0" indent="0">
              <a:buNone/>
            </a:pPr>
            <a:endParaRPr lang="en-US" sz="2200" b="1" i="1" dirty="0">
              <a:solidFill>
                <a:srgbClr val="1F1F1F"/>
              </a:solidFill>
              <a:latin typeface="Times New Roman" panose="02020603050405020304" pitchFamily="18" charset="0"/>
              <a:ea typeface="DengXian" panose="02010600030101010101" pitchFamily="2" charset="-122"/>
            </a:endParaRPr>
          </a:p>
          <a:p>
            <a:r>
              <a:rPr lang="en-US" sz="2200" dirty="0">
                <a:effectLst/>
                <a:latin typeface="Times New Roman" panose="02020603050405020304" pitchFamily="18" charset="0"/>
                <a:ea typeface="DengXian" panose="02010600030101010101" pitchFamily="2" charset="-122"/>
              </a:rPr>
              <a:t>Interestingly, further incorporating community-level predictors (providers density, mental health services density) improved model </a:t>
            </a:r>
            <a:r>
              <a:rPr lang="en-US" sz="2200" dirty="0">
                <a:solidFill>
                  <a:srgbClr val="1F1F1F"/>
                </a:solidFill>
                <a:effectLst/>
                <a:latin typeface="Times New Roman" panose="02020603050405020304" pitchFamily="18" charset="0"/>
                <a:ea typeface="DengXian" panose="02010600030101010101" pitchFamily="2" charset="-122"/>
              </a:rPr>
              <a:t>performance (C statistic: 0.598 to 0.85; AUCPR: 0.837 to 0.952), </a:t>
            </a:r>
            <a:r>
              <a:rPr lang="en-US" sz="2200" b="1" i="1" dirty="0">
                <a:solidFill>
                  <a:srgbClr val="1F1F1F"/>
                </a:solidFill>
                <a:effectLst/>
                <a:latin typeface="Times New Roman" panose="02020603050405020304" pitchFamily="18" charset="0"/>
                <a:ea typeface="DengXian" panose="02010600030101010101" pitchFamily="2" charset="-122"/>
              </a:rPr>
              <a:t>Highlighting the indispensable role of community-level predictors </a:t>
            </a:r>
          </a:p>
          <a:p>
            <a:endParaRPr lang="en-US" sz="2200" dirty="0">
              <a:solidFill>
                <a:srgbClr val="1F1F1F"/>
              </a:solidFill>
              <a:latin typeface="Times New Roman" panose="02020603050405020304" pitchFamily="18" charset="0"/>
              <a:ea typeface="DengXian" panose="02010600030101010101" pitchFamily="2" charset="-122"/>
            </a:endParaRPr>
          </a:p>
          <a:p>
            <a:r>
              <a:rPr lang="en-US" sz="2200" dirty="0">
                <a:solidFill>
                  <a:srgbClr val="1F1F1F"/>
                </a:solidFill>
                <a:effectLst/>
                <a:latin typeface="Times New Roman" panose="02020603050405020304" pitchFamily="18" charset="0"/>
                <a:ea typeface="DengXian" panose="02010600030101010101" pitchFamily="2" charset="-122"/>
              </a:rPr>
              <a:t>In</a:t>
            </a:r>
            <a:r>
              <a:rPr lang="en-US" sz="2200" dirty="0">
                <a:effectLst/>
                <a:latin typeface="Times New Roman" panose="02020603050405020304" pitchFamily="18" charset="0"/>
                <a:ea typeface="DengXian" panose="02010600030101010101" pitchFamily="2" charset="-122"/>
              </a:rPr>
              <a:t>corporating Proportion of days covered by treatment in the first 3 months (PDC_90) </a:t>
            </a:r>
            <a:r>
              <a:rPr lang="en-US" sz="2200" dirty="0">
                <a:solidFill>
                  <a:srgbClr val="1F1F1F"/>
                </a:solidFill>
                <a:effectLst/>
                <a:latin typeface="Times New Roman" panose="02020603050405020304" pitchFamily="18" charset="0"/>
                <a:ea typeface="DengXian" panose="02010600030101010101" pitchFamily="2" charset="-122"/>
              </a:rPr>
              <a:t>further enhanced model performance (C statistic: 0.762 to 0.893; AUCPR : 0.910 to 0.968), </a:t>
            </a:r>
            <a:r>
              <a:rPr lang="en-US" sz="2200" b="1" i="1" dirty="0">
                <a:solidFill>
                  <a:srgbClr val="1F1F1F"/>
                </a:solidFill>
                <a:effectLst/>
                <a:latin typeface="Times New Roman" panose="02020603050405020304" pitchFamily="18" charset="0"/>
                <a:ea typeface="DengXian" panose="02010600030101010101" pitchFamily="2" charset="-122"/>
              </a:rPr>
              <a:t>proving the positive impact of early adherence on treatment retention. </a:t>
            </a:r>
          </a:p>
          <a:p>
            <a:endParaRPr lang="en-US" sz="2200" b="1" i="1" dirty="0">
              <a:solidFill>
                <a:srgbClr val="1F1F1F"/>
              </a:solidFill>
              <a:latin typeface="Times New Roman" panose="02020603050405020304" pitchFamily="18" charset="0"/>
              <a:ea typeface="DengXian" panose="02010600030101010101" pitchFamily="2" charset="-122"/>
            </a:endParaRPr>
          </a:p>
          <a:p>
            <a:r>
              <a:rPr lang="en-US" sz="2200" dirty="0">
                <a:solidFill>
                  <a:srgbClr val="1F1F1F"/>
                </a:solidFill>
                <a:effectLst/>
                <a:latin typeface="Times New Roman" panose="02020603050405020304" pitchFamily="18" charset="0"/>
                <a:ea typeface="DengXian" panose="02010600030101010101" pitchFamily="2" charset="-122"/>
              </a:rPr>
              <a:t>RF was chosen for disparities analysis in stage 2 since it is the best performer. </a:t>
            </a:r>
          </a:p>
          <a:p>
            <a:pPr marL="0" indent="0">
              <a:buNone/>
            </a:pPr>
            <a:endParaRPr lang="en-US" sz="2200" dirty="0">
              <a:solidFill>
                <a:srgbClr val="1F1F1F"/>
              </a:solidFill>
              <a:effectLst/>
              <a:latin typeface="Times New Roman" panose="02020603050405020304" pitchFamily="18" charset="0"/>
              <a:ea typeface="DengXian" panose="02010600030101010101" pitchFamily="2" charset="-122"/>
            </a:endParaRPr>
          </a:p>
        </p:txBody>
      </p:sp>
      <p:sp>
        <p:nvSpPr>
          <p:cNvPr id="5" name="Rectangle 4">
            <a:extLst>
              <a:ext uri="{FF2B5EF4-FFF2-40B4-BE49-F238E27FC236}">
                <a16:creationId xmlns:a16="http://schemas.microsoft.com/office/drawing/2014/main" id="{64FAA5DF-2DC0-6155-F8CC-5576258624E2}"/>
              </a:ext>
            </a:extLst>
          </p:cNvPr>
          <p:cNvSpPr/>
          <p:nvPr/>
        </p:nvSpPr>
        <p:spPr>
          <a:xfrm>
            <a:off x="0" y="-31527"/>
            <a:ext cx="2812288"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Twins Stage 1</a:t>
            </a:r>
          </a:p>
        </p:txBody>
      </p:sp>
      <p:sp>
        <p:nvSpPr>
          <p:cNvPr id="7" name="TextBox 6">
            <a:extLst>
              <a:ext uri="{FF2B5EF4-FFF2-40B4-BE49-F238E27FC236}">
                <a16:creationId xmlns:a16="http://schemas.microsoft.com/office/drawing/2014/main" id="{05158C64-0E68-A7D1-7D57-1FB2592CC54F}"/>
              </a:ext>
            </a:extLst>
          </p:cNvPr>
          <p:cNvSpPr txBox="1"/>
          <p:nvPr/>
        </p:nvSpPr>
        <p:spPr>
          <a:xfrm>
            <a:off x="6905317" y="77885"/>
            <a:ext cx="7882655" cy="492443"/>
          </a:xfrm>
          <a:prstGeom prst="rect">
            <a:avLst/>
          </a:prstGeom>
          <a:noFill/>
        </p:spPr>
        <p:txBody>
          <a:bodyPr wrap="square">
            <a:spAutoFit/>
          </a:bodyPr>
          <a:lstStyle/>
          <a:p>
            <a:r>
              <a:rPr lang="en-US" sz="2600" b="1" dirty="0"/>
              <a:t>Summary of prediction models </a:t>
            </a:r>
          </a:p>
        </p:txBody>
      </p:sp>
    </p:spTree>
    <p:extLst>
      <p:ext uri="{BB962C8B-B14F-4D97-AF65-F5344CB8AC3E}">
        <p14:creationId xmlns:p14="http://schemas.microsoft.com/office/powerpoint/2010/main" val="4085202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719277-5A83-39D5-4ED8-56BC4CFBB7CB}"/>
              </a:ext>
            </a:extLst>
          </p:cNvPr>
          <p:cNvSpPr/>
          <p:nvPr/>
        </p:nvSpPr>
        <p:spPr>
          <a:xfrm>
            <a:off x="0" y="-31527"/>
            <a:ext cx="2812288"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Twins Stage 1</a:t>
            </a:r>
          </a:p>
        </p:txBody>
      </p:sp>
      <p:sp>
        <p:nvSpPr>
          <p:cNvPr id="5" name="TextBox 4">
            <a:extLst>
              <a:ext uri="{FF2B5EF4-FFF2-40B4-BE49-F238E27FC236}">
                <a16:creationId xmlns:a16="http://schemas.microsoft.com/office/drawing/2014/main" id="{3F6ED698-C31B-185C-E855-326E00B7F515}"/>
              </a:ext>
            </a:extLst>
          </p:cNvPr>
          <p:cNvSpPr txBox="1"/>
          <p:nvPr/>
        </p:nvSpPr>
        <p:spPr>
          <a:xfrm>
            <a:off x="3008243" y="91722"/>
            <a:ext cx="4837044" cy="369332"/>
          </a:xfrm>
          <a:prstGeom prst="rect">
            <a:avLst/>
          </a:prstGeom>
          <a:noFill/>
        </p:spPr>
        <p:txBody>
          <a:bodyPr wrap="square" rtlCol="0">
            <a:spAutoFit/>
          </a:bodyPr>
          <a:lstStyle/>
          <a:p>
            <a:r>
              <a:rPr lang="en-US" b="1" dirty="0"/>
              <a:t>Robustness of models to class imbalance </a:t>
            </a:r>
          </a:p>
        </p:txBody>
      </p:sp>
      <p:sp>
        <p:nvSpPr>
          <p:cNvPr id="6" name="TextBox 5">
            <a:extLst>
              <a:ext uri="{FF2B5EF4-FFF2-40B4-BE49-F238E27FC236}">
                <a16:creationId xmlns:a16="http://schemas.microsoft.com/office/drawing/2014/main" id="{73913FBA-F74A-50BD-2CBD-3AD6FB579520}"/>
              </a:ext>
            </a:extLst>
          </p:cNvPr>
          <p:cNvSpPr txBox="1"/>
          <p:nvPr/>
        </p:nvSpPr>
        <p:spPr>
          <a:xfrm>
            <a:off x="192507" y="738053"/>
            <a:ext cx="6535271" cy="369332"/>
          </a:xfrm>
          <a:prstGeom prst="rect">
            <a:avLst/>
          </a:prstGeom>
          <a:noFill/>
        </p:spPr>
        <p:txBody>
          <a:bodyPr wrap="square" rtlCol="0">
            <a:spAutoFit/>
          </a:bodyPr>
          <a:lstStyle/>
          <a:p>
            <a:r>
              <a:rPr lang="en-US" b="1" dirty="0"/>
              <a:t>Prediction using Baseline predictors + SVI + PDC_90  </a:t>
            </a:r>
          </a:p>
        </p:txBody>
      </p:sp>
      <p:sp>
        <p:nvSpPr>
          <p:cNvPr id="8" name="TextBox 7">
            <a:extLst>
              <a:ext uri="{FF2B5EF4-FFF2-40B4-BE49-F238E27FC236}">
                <a16:creationId xmlns:a16="http://schemas.microsoft.com/office/drawing/2014/main" id="{D82E26F2-2AF6-0BBB-B704-19FB07899D1E}"/>
              </a:ext>
            </a:extLst>
          </p:cNvPr>
          <p:cNvSpPr txBox="1"/>
          <p:nvPr/>
        </p:nvSpPr>
        <p:spPr>
          <a:xfrm>
            <a:off x="192507" y="3683751"/>
            <a:ext cx="8037093" cy="646331"/>
          </a:xfrm>
          <a:prstGeom prst="rect">
            <a:avLst/>
          </a:prstGeom>
          <a:noFill/>
        </p:spPr>
        <p:txBody>
          <a:bodyPr wrap="square" rtlCol="0">
            <a:spAutoFit/>
          </a:bodyPr>
          <a:lstStyle/>
          <a:p>
            <a:r>
              <a:rPr lang="en-US" b="1" dirty="0"/>
              <a:t>Prediction using Baseline predictors + SVI + PDC_90  </a:t>
            </a:r>
          </a:p>
          <a:p>
            <a:r>
              <a:rPr lang="en-US" b="1" dirty="0"/>
              <a:t>After SMOTE (Synthetic Minority Oversampling Technique) </a:t>
            </a:r>
          </a:p>
        </p:txBody>
      </p:sp>
      <p:sp>
        <p:nvSpPr>
          <p:cNvPr id="11" name="TextBox 10">
            <a:extLst>
              <a:ext uri="{FF2B5EF4-FFF2-40B4-BE49-F238E27FC236}">
                <a16:creationId xmlns:a16="http://schemas.microsoft.com/office/drawing/2014/main" id="{E96415EF-8855-BACE-2619-FF94EC4BD5D3}"/>
              </a:ext>
            </a:extLst>
          </p:cNvPr>
          <p:cNvSpPr txBox="1"/>
          <p:nvPr/>
        </p:nvSpPr>
        <p:spPr>
          <a:xfrm>
            <a:off x="9052492" y="1305341"/>
            <a:ext cx="2758508" cy="4247317"/>
          </a:xfrm>
          <a:prstGeom prst="rect">
            <a:avLst/>
          </a:prstGeom>
          <a:noFill/>
        </p:spPr>
        <p:txBody>
          <a:bodyPr wrap="square" rtlCol="0">
            <a:spAutoFit/>
          </a:bodyPr>
          <a:lstStyle/>
          <a:p>
            <a:pPr marL="285750" indent="-285750">
              <a:buFont typeface="Wingdings" pitchFamily="2" charset="2"/>
              <a:buChar char="v"/>
            </a:pPr>
            <a:r>
              <a:rPr lang="en-US" i="1" dirty="0">
                <a:latin typeface="Aptos" panose="020B0004020202020204" pitchFamily="34" charset="0"/>
                <a:ea typeface="DengXian" panose="02010600030101010101" pitchFamily="2" charset="-122"/>
                <a:cs typeface="Times New Roman" panose="02020603050405020304" pitchFamily="18" charset="0"/>
              </a:rPr>
              <a:t>O</a:t>
            </a:r>
            <a:r>
              <a:rPr lang="en-US" sz="1800" i="1" dirty="0">
                <a:effectLst/>
                <a:latin typeface="Aptos" panose="020B0004020202020204" pitchFamily="34" charset="0"/>
                <a:ea typeface="DengXian" panose="02010600030101010101" pitchFamily="2" charset="-122"/>
                <a:cs typeface="Times New Roman" panose="02020603050405020304" pitchFamily="18" charset="0"/>
              </a:rPr>
              <a:t>ut-of-sample statistics using SMOTE are very similar to the statistics resulting for the analyses run using the original data. </a:t>
            </a:r>
          </a:p>
          <a:p>
            <a:endParaRPr lang="en-US" i="1" dirty="0">
              <a:latin typeface="Aptos" panose="020B0004020202020204" pitchFamily="34" charset="0"/>
              <a:ea typeface="DengXian" panose="02010600030101010101" pitchFamily="2" charset="-122"/>
              <a:cs typeface="Times New Roman" panose="02020603050405020304" pitchFamily="18" charset="0"/>
            </a:endParaRPr>
          </a:p>
          <a:p>
            <a:pPr marL="285750" indent="-285750">
              <a:buFont typeface="Wingdings" pitchFamily="2" charset="2"/>
              <a:buChar char="v"/>
            </a:pPr>
            <a:r>
              <a:rPr lang="en-US" sz="1800" i="1" dirty="0">
                <a:effectLst/>
                <a:latin typeface="Aptos" panose="020B0004020202020204" pitchFamily="34" charset="0"/>
                <a:ea typeface="DengXian" panose="02010600030101010101" pitchFamily="2" charset="-122"/>
                <a:cs typeface="Times New Roman" panose="02020603050405020304" pitchFamily="18" charset="0"/>
              </a:rPr>
              <a:t>Since both precision and recall are high and consistent with each other, we conclude that the results of the prediction models are not imbalanced in favor of only one class</a:t>
            </a:r>
            <a:r>
              <a:rPr lang="en-US" dirty="0">
                <a:effectLst/>
              </a:rPr>
              <a:t>  </a:t>
            </a:r>
            <a:endParaRPr lang="en-US" dirty="0"/>
          </a:p>
        </p:txBody>
      </p:sp>
      <p:pic>
        <p:nvPicPr>
          <p:cNvPr id="12" name="Content Placeholder 3">
            <a:extLst>
              <a:ext uri="{FF2B5EF4-FFF2-40B4-BE49-F238E27FC236}">
                <a16:creationId xmlns:a16="http://schemas.microsoft.com/office/drawing/2014/main" id="{7230D348-9104-1C34-C0A0-9877D7D85373}"/>
              </a:ext>
            </a:extLst>
          </p:cNvPr>
          <p:cNvPicPr>
            <a:picLocks noGrp="1" noChangeAspect="1"/>
          </p:cNvPicPr>
          <p:nvPr>
            <p:ph idx="1"/>
          </p:nvPr>
        </p:nvPicPr>
        <p:blipFill rotWithShape="1">
          <a:blip r:embed="rId2"/>
          <a:srcRect l="17172"/>
          <a:stretch/>
        </p:blipFill>
        <p:spPr>
          <a:xfrm>
            <a:off x="111098" y="4330082"/>
            <a:ext cx="8620760" cy="2445151"/>
          </a:xfrm>
          <a:prstGeom prst="rect">
            <a:avLst/>
          </a:prstGeom>
        </p:spPr>
      </p:pic>
      <p:pic>
        <p:nvPicPr>
          <p:cNvPr id="2" name="Content Placeholder 4" descr="A screenshot of a graph&#10;&#10;Description automatically generated">
            <a:extLst>
              <a:ext uri="{FF2B5EF4-FFF2-40B4-BE49-F238E27FC236}">
                <a16:creationId xmlns:a16="http://schemas.microsoft.com/office/drawing/2014/main" id="{5FA1A97D-EF62-C68E-54E4-6DE28AE6BCBE}"/>
              </a:ext>
            </a:extLst>
          </p:cNvPr>
          <p:cNvPicPr>
            <a:picLocks noChangeAspect="1"/>
          </p:cNvPicPr>
          <p:nvPr/>
        </p:nvPicPr>
        <p:blipFill rotWithShape="1">
          <a:blip r:embed="rId3"/>
          <a:srcRect r="3948"/>
          <a:stretch/>
        </p:blipFill>
        <p:spPr>
          <a:xfrm>
            <a:off x="381000" y="1254352"/>
            <a:ext cx="7848600" cy="2282432"/>
          </a:xfrm>
          <a:prstGeom prst="rect">
            <a:avLst/>
          </a:prstGeom>
        </p:spPr>
      </p:pic>
    </p:spTree>
    <p:extLst>
      <p:ext uri="{BB962C8B-B14F-4D97-AF65-F5344CB8AC3E}">
        <p14:creationId xmlns:p14="http://schemas.microsoft.com/office/powerpoint/2010/main" val="1823223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BB78F-5CF6-5F44-19D0-04951DD1C068}"/>
              </a:ext>
            </a:extLst>
          </p:cNvPr>
          <p:cNvSpPr/>
          <p:nvPr/>
        </p:nvSpPr>
        <p:spPr>
          <a:xfrm>
            <a:off x="0" y="18594"/>
            <a:ext cx="2966224"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Stage 2 Results </a:t>
            </a:r>
          </a:p>
        </p:txBody>
      </p:sp>
      <p:pic>
        <p:nvPicPr>
          <p:cNvPr id="5" name="Picture 2" descr="Uploaded image">
            <a:extLst>
              <a:ext uri="{FF2B5EF4-FFF2-40B4-BE49-F238E27FC236}">
                <a16:creationId xmlns:a16="http://schemas.microsoft.com/office/drawing/2014/main" id="{60DE939D-54B9-83C7-B032-E3E9B56225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 t="13933" r="3516" b="9980"/>
          <a:stretch/>
        </p:blipFill>
        <p:spPr bwMode="auto">
          <a:xfrm>
            <a:off x="408415" y="2071538"/>
            <a:ext cx="6746722" cy="32587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9838DD-4255-97DB-7868-9D77779786D5}"/>
              </a:ext>
            </a:extLst>
          </p:cNvPr>
          <p:cNvSpPr txBox="1"/>
          <p:nvPr/>
        </p:nvSpPr>
        <p:spPr>
          <a:xfrm>
            <a:off x="2966224" y="141843"/>
            <a:ext cx="831525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Subgroups identified for </a:t>
            </a:r>
            <a:r>
              <a:rPr lang="en-US" b="1" dirty="0">
                <a:latin typeface="Times New Roman" panose="02020603050405020304" pitchFamily="18" charset="0"/>
                <a:cs typeface="Times New Roman" panose="02020603050405020304" pitchFamily="18" charset="0"/>
              </a:rPr>
              <a:t>gender</a:t>
            </a:r>
            <a:r>
              <a:rPr lang="en-US" dirty="0">
                <a:latin typeface="Times New Roman" panose="02020603050405020304" pitchFamily="18" charset="0"/>
                <a:cs typeface="Times New Roman" panose="02020603050405020304" pitchFamily="18" charset="0"/>
              </a:rPr>
              <a:t>, SVI, and Health Insurance Disparities </a:t>
            </a:r>
          </a:p>
        </p:txBody>
      </p:sp>
      <p:sp>
        <p:nvSpPr>
          <p:cNvPr id="8" name="TextBox 7">
            <a:extLst>
              <a:ext uri="{FF2B5EF4-FFF2-40B4-BE49-F238E27FC236}">
                <a16:creationId xmlns:a16="http://schemas.microsoft.com/office/drawing/2014/main" id="{88B29FAC-C058-230E-C32E-CE5D0186BE9A}"/>
              </a:ext>
            </a:extLst>
          </p:cNvPr>
          <p:cNvSpPr txBox="1"/>
          <p:nvPr/>
        </p:nvSpPr>
        <p:spPr>
          <a:xfrm>
            <a:off x="6924907" y="884755"/>
            <a:ext cx="5088909" cy="5940088"/>
          </a:xfrm>
          <a:prstGeom prst="rect">
            <a:avLst/>
          </a:prstGeom>
          <a:noFill/>
        </p:spPr>
        <p:txBody>
          <a:bodyPr wrap="square">
            <a:spAutoFit/>
          </a:bodyPr>
          <a:lstStyle/>
          <a:p>
            <a:pPr marL="685800" indent="-342900">
              <a:buFont typeface="Wingdings" pitchFamily="2" charset="2"/>
              <a:buChar char="v"/>
            </a:pPr>
            <a:r>
              <a:rPr lang="en-US" sz="2000" dirty="0"/>
              <a:t>Females are at higher risk of discontinuation particularly in the East and South regions, with higher social vulnerability, this represents as much as 45% of the cohort. In regions with lower SVI, the affect of gender on discontinuation depends on age. </a:t>
            </a:r>
          </a:p>
          <a:p>
            <a:pPr marL="342900"/>
            <a:endParaRPr lang="en-US" sz="2000" dirty="0"/>
          </a:p>
          <a:p>
            <a:pPr marL="685800" indent="-342900">
              <a:buFont typeface="Wingdings" pitchFamily="2" charset="2"/>
              <a:buChar char="v"/>
            </a:pPr>
            <a:r>
              <a:rPr lang="en-US" sz="2000" dirty="0">
                <a:effectLst/>
                <a:latin typeface="Calibri" panose="020F0502020204030204" pitchFamily="34" charset="0"/>
              </a:rPr>
              <a:t> </a:t>
            </a:r>
            <a:r>
              <a:rPr lang="en-US" sz="2000" dirty="0"/>
              <a:t>In contrast, this sex disparity is mitigated for patients in the </a:t>
            </a:r>
            <a:r>
              <a:rPr lang="en-US" sz="2000" dirty="0" err="1"/>
              <a:t>MidWest</a:t>
            </a:r>
            <a:r>
              <a:rPr lang="en-US" sz="2000" dirty="0"/>
              <a:t>/ West regions, in the age groups 35-44 and 55+, and those with Medicare/ Medicaid insurance. For other age groups in the same region, the effect of sex on risk of discontinuation depends on whether the patient receives psychiatric services for substance use. </a:t>
            </a:r>
          </a:p>
          <a:p>
            <a:pPr marL="342900" marR="0">
              <a:spcBef>
                <a:spcPts val="0"/>
              </a:spcBef>
              <a:spcAft>
                <a:spcPts val="0"/>
              </a:spcAft>
            </a:pPr>
            <a:endParaRPr lang="en-US" sz="2000" dirty="0">
              <a:effectLst/>
              <a:latin typeface="Calibri" panose="020F0502020204030204" pitchFamily="34" charset="0"/>
            </a:endParaRPr>
          </a:p>
        </p:txBody>
      </p:sp>
      <p:sp>
        <p:nvSpPr>
          <p:cNvPr id="10" name="TextBox 9">
            <a:extLst>
              <a:ext uri="{FF2B5EF4-FFF2-40B4-BE49-F238E27FC236}">
                <a16:creationId xmlns:a16="http://schemas.microsoft.com/office/drawing/2014/main" id="{EC495FE8-BF2B-5636-CAF7-07E46D1A099B}"/>
              </a:ext>
            </a:extLst>
          </p:cNvPr>
          <p:cNvSpPr txBox="1"/>
          <p:nvPr/>
        </p:nvSpPr>
        <p:spPr>
          <a:xfrm>
            <a:off x="879798" y="1018791"/>
            <a:ext cx="5436260" cy="707886"/>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Subgroup Identification for Gender Disparities</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Z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(Sex=F, Xi)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 (Sex=M, Xi) </a:t>
            </a:r>
            <a:endParaRPr lang="en-US" sz="2000" dirty="0"/>
          </a:p>
        </p:txBody>
      </p:sp>
      <p:sp>
        <p:nvSpPr>
          <p:cNvPr id="11" name="Oval 10">
            <a:extLst>
              <a:ext uri="{FF2B5EF4-FFF2-40B4-BE49-F238E27FC236}">
                <a16:creationId xmlns:a16="http://schemas.microsoft.com/office/drawing/2014/main" id="{11F69BD0-C454-2819-521E-9BB831E16B62}"/>
              </a:ext>
            </a:extLst>
          </p:cNvPr>
          <p:cNvSpPr/>
          <p:nvPr/>
        </p:nvSpPr>
        <p:spPr>
          <a:xfrm>
            <a:off x="5569654" y="4536576"/>
            <a:ext cx="1052692" cy="9486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66EB7D-CDA4-A234-DE7B-352F992503DE}"/>
              </a:ext>
            </a:extLst>
          </p:cNvPr>
          <p:cNvSpPr/>
          <p:nvPr/>
        </p:nvSpPr>
        <p:spPr>
          <a:xfrm>
            <a:off x="879798" y="4536576"/>
            <a:ext cx="1052692" cy="9486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12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6A6679-FBEA-A1AD-9BBA-70A43E67338D}"/>
              </a:ext>
            </a:extLst>
          </p:cNvPr>
          <p:cNvSpPr txBox="1">
            <a:spLocks noGrp="1"/>
          </p:cNvSpPr>
          <p:nvPr>
            <p:ph idx="1"/>
          </p:nvPr>
        </p:nvSpPr>
        <p:spPr>
          <a:xfrm>
            <a:off x="6621483" y="919783"/>
            <a:ext cx="5335647" cy="5613524"/>
          </a:xfrm>
          <a:prstGeom prst="rect">
            <a:avLst/>
          </a:prstGeom>
          <a:noFill/>
        </p:spPr>
        <p:txBody>
          <a:bodyPr wrap="square" rtlCol="0">
            <a:spAutoFit/>
          </a:bodyPr>
          <a:lstStyle/>
          <a:p>
            <a:r>
              <a:rPr lang="en-US" sz="2000" dirty="0"/>
              <a:t>The risk of discontinuation increases with higher SVI group, and this effect is more pronounced in East and South regions, for patients who did not receive psychiatric services for substance use, and those ages 35-54 and 65+, this represents 17% of the population. It is less pronounced for patients receiving psychiatric services for substance use. </a:t>
            </a:r>
          </a:p>
          <a:p>
            <a:pPr marL="0" indent="0">
              <a:buNone/>
            </a:pPr>
            <a:endParaRPr lang="en-US" sz="2000" dirty="0"/>
          </a:p>
          <a:p>
            <a:r>
              <a:rPr lang="en-US" sz="2000" dirty="0"/>
              <a:t>In the contrary, the disparity of SVI on risk of discontinuation is negated for patients residing in West/Midwest regions, with a mental health diagnosis, and either not using non-opioid drugs or using non-opioid drugs and have Medicare. For patients without a mental health condition diagnosis, increase in SVI still increases the risk of discontinuation. </a:t>
            </a:r>
          </a:p>
        </p:txBody>
      </p:sp>
      <p:pic>
        <p:nvPicPr>
          <p:cNvPr id="5" name="Content Placeholder 19">
            <a:extLst>
              <a:ext uri="{FF2B5EF4-FFF2-40B4-BE49-F238E27FC236}">
                <a16:creationId xmlns:a16="http://schemas.microsoft.com/office/drawing/2014/main" id="{BD1DD726-C03E-E864-D8BE-0FECD0E29A2E}"/>
              </a:ext>
            </a:extLst>
          </p:cNvPr>
          <p:cNvPicPr>
            <a:picLocks noChangeAspect="1"/>
          </p:cNvPicPr>
          <p:nvPr/>
        </p:nvPicPr>
        <p:blipFill>
          <a:blip r:embed="rId2"/>
          <a:stretch>
            <a:fillRect/>
          </a:stretch>
        </p:blipFill>
        <p:spPr>
          <a:xfrm>
            <a:off x="330796" y="1510056"/>
            <a:ext cx="6338649" cy="4432978"/>
          </a:xfrm>
          <a:prstGeom prst="rect">
            <a:avLst/>
          </a:prstGeom>
        </p:spPr>
      </p:pic>
      <p:sp>
        <p:nvSpPr>
          <p:cNvPr id="7" name="Oval 6">
            <a:extLst>
              <a:ext uri="{FF2B5EF4-FFF2-40B4-BE49-F238E27FC236}">
                <a16:creationId xmlns:a16="http://schemas.microsoft.com/office/drawing/2014/main" id="{EE605A9A-EFA2-6573-669B-DD17265D21EE}"/>
              </a:ext>
            </a:extLst>
          </p:cNvPr>
          <p:cNvSpPr/>
          <p:nvPr/>
        </p:nvSpPr>
        <p:spPr>
          <a:xfrm>
            <a:off x="436880" y="4805680"/>
            <a:ext cx="680720" cy="660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E1FF80-C7BF-22AC-42E1-817F1C6EFC1A}"/>
              </a:ext>
            </a:extLst>
          </p:cNvPr>
          <p:cNvSpPr/>
          <p:nvPr/>
        </p:nvSpPr>
        <p:spPr>
          <a:xfrm>
            <a:off x="1198880" y="4805680"/>
            <a:ext cx="629920" cy="660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DD708EC-E894-40DF-53BE-45B96C57BAF6}"/>
              </a:ext>
            </a:extLst>
          </p:cNvPr>
          <p:cNvSpPr/>
          <p:nvPr/>
        </p:nvSpPr>
        <p:spPr>
          <a:xfrm>
            <a:off x="5618481" y="4805680"/>
            <a:ext cx="761999" cy="7315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12E71E-0A59-A25C-AFE5-CDA22AEA5757}"/>
              </a:ext>
            </a:extLst>
          </p:cNvPr>
          <p:cNvSpPr txBox="1"/>
          <p:nvPr/>
        </p:nvSpPr>
        <p:spPr>
          <a:xfrm>
            <a:off x="777240" y="1320800"/>
            <a:ext cx="5436260" cy="707886"/>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Subgroup Identification for SVI Disparities</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Z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(SVI=High, Xi)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 (SVI-Low, Xi) </a:t>
            </a:r>
            <a:endParaRPr lang="en-US" sz="2000" dirty="0"/>
          </a:p>
        </p:txBody>
      </p:sp>
      <p:sp>
        <p:nvSpPr>
          <p:cNvPr id="9" name="Rectangle 8">
            <a:extLst>
              <a:ext uri="{FF2B5EF4-FFF2-40B4-BE49-F238E27FC236}">
                <a16:creationId xmlns:a16="http://schemas.microsoft.com/office/drawing/2014/main" id="{81FE85DF-4586-A6C7-17D6-CD6F22DFF9AB}"/>
              </a:ext>
            </a:extLst>
          </p:cNvPr>
          <p:cNvSpPr/>
          <p:nvPr/>
        </p:nvSpPr>
        <p:spPr>
          <a:xfrm>
            <a:off x="0" y="10781"/>
            <a:ext cx="2966224"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Stage 2 Results </a:t>
            </a:r>
          </a:p>
        </p:txBody>
      </p:sp>
      <p:sp>
        <p:nvSpPr>
          <p:cNvPr id="12" name="TextBox 11">
            <a:extLst>
              <a:ext uri="{FF2B5EF4-FFF2-40B4-BE49-F238E27FC236}">
                <a16:creationId xmlns:a16="http://schemas.microsoft.com/office/drawing/2014/main" id="{340F56DC-351A-A45F-81D5-5E217129DAE8}"/>
              </a:ext>
            </a:extLst>
          </p:cNvPr>
          <p:cNvSpPr txBox="1"/>
          <p:nvPr/>
        </p:nvSpPr>
        <p:spPr>
          <a:xfrm>
            <a:off x="3031398" y="134030"/>
            <a:ext cx="831525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Subgroups identified for gender, </a:t>
            </a:r>
            <a:r>
              <a:rPr lang="en-US" b="1" dirty="0">
                <a:latin typeface="Times New Roman" panose="02020603050405020304" pitchFamily="18" charset="0"/>
                <a:cs typeface="Times New Roman" panose="02020603050405020304" pitchFamily="18" charset="0"/>
              </a:rPr>
              <a:t>SVI, </a:t>
            </a:r>
            <a:r>
              <a:rPr lang="en-US" dirty="0">
                <a:latin typeface="Times New Roman" panose="02020603050405020304" pitchFamily="18" charset="0"/>
                <a:cs typeface="Times New Roman" panose="02020603050405020304" pitchFamily="18" charset="0"/>
              </a:rPr>
              <a:t>and Health Insurance Disparities </a:t>
            </a:r>
          </a:p>
        </p:txBody>
      </p:sp>
    </p:spTree>
    <p:extLst>
      <p:ext uri="{BB962C8B-B14F-4D97-AF65-F5344CB8AC3E}">
        <p14:creationId xmlns:p14="http://schemas.microsoft.com/office/powerpoint/2010/main" val="2206303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BFAF1DF-00C3-4041-046C-C8019EB26A94}"/>
              </a:ext>
            </a:extLst>
          </p:cNvPr>
          <p:cNvSpPr txBox="1">
            <a:spLocks noGrp="1"/>
          </p:cNvSpPr>
          <p:nvPr>
            <p:ph idx="1"/>
          </p:nvPr>
        </p:nvSpPr>
        <p:spPr>
          <a:xfrm>
            <a:off x="7180766" y="1010100"/>
            <a:ext cx="4190464" cy="4837799"/>
          </a:xfrm>
          <a:prstGeom prst="rect">
            <a:avLst/>
          </a:prstGeom>
          <a:noFill/>
        </p:spPr>
        <p:txBody>
          <a:bodyPr wrap="square">
            <a:spAutoFit/>
          </a:bodyPr>
          <a:lstStyle/>
          <a:p>
            <a:r>
              <a:rPr lang="en-US" sz="1800" dirty="0"/>
              <a:t>Commercially insured and self-insured patients are at higher risk of discontinuation of OUD treatment especially in the West region and more pronounced when they drink alcohol, likely due to the higher expenses associated with OUD treatment. </a:t>
            </a:r>
          </a:p>
          <a:p>
            <a:endParaRPr lang="en-US" sz="1800" dirty="0"/>
          </a:p>
          <a:p>
            <a:r>
              <a:rPr lang="en-US" sz="1800" dirty="0"/>
              <a:t>However, this disparity in insurance is mitigated in patients residing in other regions, without mental health conditions, not drinking alcohol, and not using non-opioid drugs. For those that have co-existing mental health conditions, whether the type of health insurance affects the risk of discontinuation depends on the person’s age. </a:t>
            </a:r>
          </a:p>
        </p:txBody>
      </p:sp>
      <p:pic>
        <p:nvPicPr>
          <p:cNvPr id="5" name="Content Placeholder 4">
            <a:extLst>
              <a:ext uri="{FF2B5EF4-FFF2-40B4-BE49-F238E27FC236}">
                <a16:creationId xmlns:a16="http://schemas.microsoft.com/office/drawing/2014/main" id="{1EFC213A-09A8-3217-699B-274FC8A65BE6}"/>
              </a:ext>
            </a:extLst>
          </p:cNvPr>
          <p:cNvPicPr>
            <a:picLocks noChangeAspect="1"/>
          </p:cNvPicPr>
          <p:nvPr/>
        </p:nvPicPr>
        <p:blipFill>
          <a:blip r:embed="rId2"/>
          <a:stretch>
            <a:fillRect/>
          </a:stretch>
        </p:blipFill>
        <p:spPr>
          <a:xfrm>
            <a:off x="1035412" y="1176214"/>
            <a:ext cx="5109942" cy="4351338"/>
          </a:xfrm>
          <a:prstGeom prst="rect">
            <a:avLst/>
          </a:prstGeom>
        </p:spPr>
      </p:pic>
      <p:sp>
        <p:nvSpPr>
          <p:cNvPr id="6" name="Oval 5">
            <a:extLst>
              <a:ext uri="{FF2B5EF4-FFF2-40B4-BE49-F238E27FC236}">
                <a16:creationId xmlns:a16="http://schemas.microsoft.com/office/drawing/2014/main" id="{E3427B69-9048-B5D3-D529-31E5AA0E194B}"/>
              </a:ext>
            </a:extLst>
          </p:cNvPr>
          <p:cNvSpPr/>
          <p:nvPr/>
        </p:nvSpPr>
        <p:spPr>
          <a:xfrm>
            <a:off x="5095102" y="4549177"/>
            <a:ext cx="1000898" cy="8402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9E78168-F36E-C6BB-D4B3-A08A88271AE7}"/>
              </a:ext>
            </a:extLst>
          </p:cNvPr>
          <p:cNvSpPr/>
          <p:nvPr/>
        </p:nvSpPr>
        <p:spPr>
          <a:xfrm>
            <a:off x="1234470" y="4549177"/>
            <a:ext cx="976184" cy="8526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DD76E1-7D75-8B1E-7CF2-67ED98A31929}"/>
              </a:ext>
            </a:extLst>
          </p:cNvPr>
          <p:cNvSpPr txBox="1"/>
          <p:nvPr/>
        </p:nvSpPr>
        <p:spPr>
          <a:xfrm>
            <a:off x="0" y="806042"/>
            <a:ext cx="7180766" cy="707886"/>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Subgroup Identification for Insurance Disparities</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Z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paytype</a:t>
            </a:r>
            <a:r>
              <a:rPr lang="en-US" sz="2000" b="1" dirty="0">
                <a:latin typeface="Times New Roman" panose="02020603050405020304" pitchFamily="18" charset="0"/>
                <a:cs typeface="Times New Roman" panose="02020603050405020304" pitchFamily="18" charset="0"/>
              </a:rPr>
              <a:t>=Private*, Xi) - </a:t>
            </a:r>
            <a:r>
              <a:rPr lang="en-US" sz="2000" b="1" dirty="0" err="1">
                <a:latin typeface="Times New Roman" panose="02020603050405020304" pitchFamily="18" charset="0"/>
                <a:cs typeface="Times New Roman" panose="02020603050405020304" pitchFamily="18" charset="0"/>
              </a:rPr>
              <a:t>Prf</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paytype</a:t>
            </a:r>
            <a:r>
              <a:rPr lang="en-US" sz="2000" b="1" dirty="0">
                <a:latin typeface="Times New Roman" panose="02020603050405020304" pitchFamily="18" charset="0"/>
                <a:cs typeface="Times New Roman" panose="02020603050405020304" pitchFamily="18" charset="0"/>
              </a:rPr>
              <a:t>=Public*, Xi) </a:t>
            </a:r>
            <a:endParaRPr lang="en-US" sz="2000" dirty="0"/>
          </a:p>
        </p:txBody>
      </p:sp>
      <p:sp>
        <p:nvSpPr>
          <p:cNvPr id="10" name="Rectangle 9">
            <a:extLst>
              <a:ext uri="{FF2B5EF4-FFF2-40B4-BE49-F238E27FC236}">
                <a16:creationId xmlns:a16="http://schemas.microsoft.com/office/drawing/2014/main" id="{CCAB80AC-5265-C894-6AC8-362A2CAF5982}"/>
              </a:ext>
            </a:extLst>
          </p:cNvPr>
          <p:cNvSpPr/>
          <p:nvPr/>
        </p:nvSpPr>
        <p:spPr>
          <a:xfrm>
            <a:off x="0" y="10781"/>
            <a:ext cx="2966224"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Stage 2 Results </a:t>
            </a:r>
          </a:p>
        </p:txBody>
      </p:sp>
      <p:sp>
        <p:nvSpPr>
          <p:cNvPr id="11" name="TextBox 10">
            <a:extLst>
              <a:ext uri="{FF2B5EF4-FFF2-40B4-BE49-F238E27FC236}">
                <a16:creationId xmlns:a16="http://schemas.microsoft.com/office/drawing/2014/main" id="{A1827F3A-1CEF-D996-F14C-B3F8FD91C032}"/>
              </a:ext>
            </a:extLst>
          </p:cNvPr>
          <p:cNvSpPr txBox="1"/>
          <p:nvPr/>
        </p:nvSpPr>
        <p:spPr>
          <a:xfrm>
            <a:off x="3120608" y="10781"/>
            <a:ext cx="831525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Subgroups identified for gender, SVI, and </a:t>
            </a:r>
            <a:r>
              <a:rPr lang="en-US" b="1" dirty="0">
                <a:latin typeface="Times New Roman" panose="02020603050405020304" pitchFamily="18" charset="0"/>
                <a:cs typeface="Times New Roman" panose="02020603050405020304" pitchFamily="18" charset="0"/>
              </a:rPr>
              <a:t>Health Insurance Disparities </a:t>
            </a:r>
          </a:p>
        </p:txBody>
      </p:sp>
      <p:sp>
        <p:nvSpPr>
          <p:cNvPr id="12" name="TextBox 11">
            <a:extLst>
              <a:ext uri="{FF2B5EF4-FFF2-40B4-BE49-F238E27FC236}">
                <a16:creationId xmlns:a16="http://schemas.microsoft.com/office/drawing/2014/main" id="{DF63A950-F4BC-89A7-849E-EBFF836EF8BF}"/>
              </a:ext>
            </a:extLst>
          </p:cNvPr>
          <p:cNvSpPr txBox="1"/>
          <p:nvPr/>
        </p:nvSpPr>
        <p:spPr>
          <a:xfrm>
            <a:off x="144966" y="5876693"/>
            <a:ext cx="4538546" cy="646331"/>
          </a:xfrm>
          <a:prstGeom prst="rect">
            <a:avLst/>
          </a:prstGeom>
          <a:noFill/>
        </p:spPr>
        <p:txBody>
          <a:bodyPr wrap="square" rtlCol="0">
            <a:spAutoFit/>
          </a:bodyPr>
          <a:lstStyle/>
          <a:p>
            <a:r>
              <a:rPr lang="en-US" dirty="0"/>
              <a:t>*Private = Commercial &amp; Self-insured </a:t>
            </a:r>
          </a:p>
          <a:p>
            <a:r>
              <a:rPr lang="en-US" dirty="0"/>
              <a:t>*Public = Medicare &amp; Medicaid </a:t>
            </a:r>
          </a:p>
        </p:txBody>
      </p:sp>
    </p:spTree>
    <p:extLst>
      <p:ext uri="{BB962C8B-B14F-4D97-AF65-F5344CB8AC3E}">
        <p14:creationId xmlns:p14="http://schemas.microsoft.com/office/powerpoint/2010/main" val="3531952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9FED9-409E-98AD-C828-261D8EB91F5B}"/>
              </a:ext>
            </a:extLst>
          </p:cNvPr>
          <p:cNvSpPr>
            <a:spLocks noGrp="1"/>
          </p:cNvSpPr>
          <p:nvPr>
            <p:ph type="title"/>
          </p:nvPr>
        </p:nvSpPr>
        <p:spPr>
          <a:xfrm>
            <a:off x="4951223" y="-170201"/>
            <a:ext cx="10515600" cy="1325563"/>
          </a:xfrm>
        </p:spPr>
        <p:txBody>
          <a:bodyPr/>
          <a:lstStyle/>
          <a:p>
            <a:r>
              <a:rPr lang="en-US" dirty="0"/>
              <a:t>Summary of subgroup analysis </a:t>
            </a:r>
          </a:p>
        </p:txBody>
      </p:sp>
      <p:sp>
        <p:nvSpPr>
          <p:cNvPr id="4" name="Content Placeholder 3">
            <a:extLst>
              <a:ext uri="{FF2B5EF4-FFF2-40B4-BE49-F238E27FC236}">
                <a16:creationId xmlns:a16="http://schemas.microsoft.com/office/drawing/2014/main" id="{B60B5AA1-F720-309E-7D02-C93F59C2F156}"/>
              </a:ext>
            </a:extLst>
          </p:cNvPr>
          <p:cNvSpPr txBox="1">
            <a:spLocks noGrp="1"/>
          </p:cNvSpPr>
          <p:nvPr>
            <p:ph idx="1"/>
          </p:nvPr>
        </p:nvSpPr>
        <p:spPr>
          <a:xfrm>
            <a:off x="292719" y="845200"/>
            <a:ext cx="11606561" cy="5694251"/>
          </a:xfrm>
          <a:prstGeom prst="rect">
            <a:avLst/>
          </a:prstGeom>
          <a:noFill/>
        </p:spPr>
        <p:txBody>
          <a:bodyPr wrap="square" rtlCol="0">
            <a:spAutoFit/>
          </a:bodyPr>
          <a:lstStyle/>
          <a:p>
            <a:pPr>
              <a:buFont typeface="Wingdings" pitchFamily="2" charset="2"/>
              <a:buChar char="v"/>
            </a:pPr>
            <a:r>
              <a:rPr lang="en-US" sz="2300" b="1" dirty="0"/>
              <a:t>Gender Disparities</a:t>
            </a:r>
          </a:p>
          <a:p>
            <a:pPr>
              <a:buFont typeface="Wingdings" pitchFamily="2" charset="2"/>
              <a:buChar char="ü"/>
            </a:pPr>
            <a:r>
              <a:rPr lang="en-US" sz="2300" dirty="0"/>
              <a:t>Females face higher discontinuation risk, especially in </a:t>
            </a:r>
            <a:r>
              <a:rPr lang="en-US" sz="2300" b="1" dirty="0"/>
              <a:t>East/South regions</a:t>
            </a:r>
            <a:r>
              <a:rPr lang="en-US" sz="2300" dirty="0"/>
              <a:t> and with </a:t>
            </a:r>
            <a:r>
              <a:rPr lang="en-US" sz="2300" b="1" dirty="0"/>
              <a:t>high SVI</a:t>
            </a:r>
            <a:r>
              <a:rPr lang="en-US" sz="2300" dirty="0"/>
              <a:t>, mitigated in </a:t>
            </a:r>
            <a:r>
              <a:rPr lang="en-US" sz="2300" b="1" dirty="0"/>
              <a:t>Midwest/West</a:t>
            </a:r>
            <a:r>
              <a:rPr lang="en-US" sz="2300" dirty="0"/>
              <a:t>, older age groups, and with </a:t>
            </a:r>
            <a:r>
              <a:rPr lang="en-US" sz="2300" b="1" dirty="0"/>
              <a:t>Medicare/Medicaid</a:t>
            </a:r>
            <a:r>
              <a:rPr lang="en-US" sz="2300" dirty="0"/>
              <a:t>.</a:t>
            </a:r>
          </a:p>
          <a:p>
            <a:pPr>
              <a:buFont typeface="Wingdings" pitchFamily="2" charset="2"/>
              <a:buChar char="ü"/>
            </a:pPr>
            <a:r>
              <a:rPr lang="en-US" sz="2300" dirty="0"/>
              <a:t>Gender effects vary by age and access to </a:t>
            </a:r>
            <a:r>
              <a:rPr lang="en-US" sz="2300" b="1" dirty="0"/>
              <a:t>psychiatric services</a:t>
            </a:r>
            <a:r>
              <a:rPr lang="en-US" sz="2300" dirty="0"/>
              <a:t>.</a:t>
            </a:r>
          </a:p>
          <a:p>
            <a:endParaRPr lang="en-US" sz="2300" dirty="0"/>
          </a:p>
          <a:p>
            <a:pPr>
              <a:buFont typeface="Wingdings" pitchFamily="2" charset="2"/>
              <a:buChar char="v"/>
            </a:pPr>
            <a:r>
              <a:rPr lang="en-US" sz="2300" b="1" dirty="0"/>
              <a:t>SVI Disparities</a:t>
            </a:r>
          </a:p>
          <a:p>
            <a:pPr>
              <a:buFont typeface="Wingdings" pitchFamily="2" charset="2"/>
              <a:buChar char="ü"/>
            </a:pPr>
            <a:r>
              <a:rPr lang="en-US" sz="2300" b="1" dirty="0"/>
              <a:t>High SVI</a:t>
            </a:r>
            <a:r>
              <a:rPr lang="en-US" sz="2300" dirty="0"/>
              <a:t> increases risk in </a:t>
            </a:r>
            <a:r>
              <a:rPr lang="en-US" sz="2300" b="1" dirty="0"/>
              <a:t>East/South</a:t>
            </a:r>
            <a:r>
              <a:rPr lang="en-US" sz="2300" dirty="0"/>
              <a:t>, especially for older ages and no psychiatric services, but mitigated in </a:t>
            </a:r>
            <a:r>
              <a:rPr lang="en-US" sz="2300" b="1" dirty="0"/>
              <a:t>West/Midwest</a:t>
            </a:r>
            <a:r>
              <a:rPr lang="en-US" sz="2300" dirty="0"/>
              <a:t> for those with </a:t>
            </a:r>
            <a:r>
              <a:rPr lang="en-US" sz="2300" b="1" dirty="0"/>
              <a:t>mental health diagnoses</a:t>
            </a:r>
            <a:r>
              <a:rPr lang="en-US" sz="2300" dirty="0"/>
              <a:t> or </a:t>
            </a:r>
            <a:r>
              <a:rPr lang="en-US" sz="2300" b="1" dirty="0"/>
              <a:t>Medicare</a:t>
            </a:r>
            <a:r>
              <a:rPr lang="en-US" sz="2300" dirty="0"/>
              <a:t>.</a:t>
            </a:r>
          </a:p>
          <a:p>
            <a:pPr marL="0" indent="0">
              <a:buNone/>
            </a:pPr>
            <a:endParaRPr lang="en-US" sz="2300" dirty="0"/>
          </a:p>
          <a:p>
            <a:pPr>
              <a:buFont typeface="Wingdings" pitchFamily="2" charset="2"/>
              <a:buChar char="v"/>
            </a:pPr>
            <a:r>
              <a:rPr lang="en-US" sz="2300" b="1" dirty="0"/>
              <a:t>Health Insurance Disparities</a:t>
            </a:r>
          </a:p>
          <a:p>
            <a:pPr>
              <a:buFont typeface="Wingdings" pitchFamily="2" charset="2"/>
              <a:buChar char="ü"/>
            </a:pPr>
            <a:r>
              <a:rPr lang="en-US" sz="2300" b="1" dirty="0"/>
              <a:t>Commercial/self-insured patients</a:t>
            </a:r>
            <a:r>
              <a:rPr lang="en-US" sz="2300" dirty="0"/>
              <a:t> face higher risks in </a:t>
            </a:r>
            <a:r>
              <a:rPr lang="en-US" sz="2300" b="1" dirty="0"/>
              <a:t>West</a:t>
            </a:r>
            <a:r>
              <a:rPr lang="en-US" sz="2300" dirty="0"/>
              <a:t> with </a:t>
            </a:r>
            <a:r>
              <a:rPr lang="en-US" sz="2300" b="1" dirty="0"/>
              <a:t>alcohol use</a:t>
            </a:r>
            <a:r>
              <a:rPr lang="en-US" sz="2300" dirty="0"/>
              <a:t>, but mitigated in other regions for those without mental health conditions or substance use.</a:t>
            </a:r>
          </a:p>
          <a:p>
            <a:endParaRPr lang="en-US" sz="2200" dirty="0"/>
          </a:p>
        </p:txBody>
      </p:sp>
      <p:sp>
        <p:nvSpPr>
          <p:cNvPr id="5" name="Rectangle 4">
            <a:extLst>
              <a:ext uri="{FF2B5EF4-FFF2-40B4-BE49-F238E27FC236}">
                <a16:creationId xmlns:a16="http://schemas.microsoft.com/office/drawing/2014/main" id="{C0206A8A-16D4-B037-63A5-ECB7E4499385}"/>
              </a:ext>
            </a:extLst>
          </p:cNvPr>
          <p:cNvSpPr/>
          <p:nvPr/>
        </p:nvSpPr>
        <p:spPr>
          <a:xfrm>
            <a:off x="0" y="0"/>
            <a:ext cx="2812288"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Twins Stage 2</a:t>
            </a:r>
          </a:p>
        </p:txBody>
      </p:sp>
    </p:spTree>
    <p:extLst>
      <p:ext uri="{BB962C8B-B14F-4D97-AF65-F5344CB8AC3E}">
        <p14:creationId xmlns:p14="http://schemas.microsoft.com/office/powerpoint/2010/main" val="513109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04FE-3933-602D-2085-B96653AAFBA3}"/>
              </a:ext>
            </a:extLst>
          </p:cNvPr>
          <p:cNvSpPr>
            <a:spLocks noGrp="1"/>
          </p:cNvSpPr>
          <p:nvPr>
            <p:ph type="title"/>
          </p:nvPr>
        </p:nvSpPr>
        <p:spPr>
          <a:xfrm>
            <a:off x="328534" y="-26715"/>
            <a:ext cx="10515600" cy="1325563"/>
          </a:xfrm>
        </p:spPr>
        <p:txBody>
          <a:bodyPr/>
          <a:lstStyle/>
          <a:p>
            <a:pPr algn="r"/>
            <a:r>
              <a:rPr lang="en-US" dirty="0"/>
              <a:t>Significance and Conclusion </a:t>
            </a:r>
          </a:p>
        </p:txBody>
      </p:sp>
      <p:sp>
        <p:nvSpPr>
          <p:cNvPr id="3" name="Content Placeholder 2">
            <a:extLst>
              <a:ext uri="{FF2B5EF4-FFF2-40B4-BE49-F238E27FC236}">
                <a16:creationId xmlns:a16="http://schemas.microsoft.com/office/drawing/2014/main" id="{D0782B0A-E0DA-EF42-0783-C604A9A1CB99}"/>
              </a:ext>
            </a:extLst>
          </p:cNvPr>
          <p:cNvSpPr>
            <a:spLocks noGrp="1"/>
          </p:cNvSpPr>
          <p:nvPr>
            <p:ph idx="1"/>
          </p:nvPr>
        </p:nvSpPr>
        <p:spPr>
          <a:xfrm>
            <a:off x="436588" y="1298848"/>
            <a:ext cx="11045877" cy="5174783"/>
          </a:xfrm>
        </p:spPr>
        <p:txBody>
          <a:bodyPr>
            <a:normAutofit fontScale="92500" lnSpcReduction="20000"/>
          </a:bodyPr>
          <a:lstStyle/>
          <a:p>
            <a:r>
              <a:rPr lang="en-US" dirty="0"/>
              <a:t>Our study is the first to use </a:t>
            </a:r>
            <a:r>
              <a:rPr lang="en-US" b="1" dirty="0"/>
              <a:t>Nationwide, longitudinal, and treatment Episode-level data </a:t>
            </a:r>
            <a:r>
              <a:rPr lang="en-US" dirty="0"/>
              <a:t>in ML models instead of prescription data, enabling better capture of Tx outcomes. </a:t>
            </a:r>
          </a:p>
          <a:p>
            <a:r>
              <a:rPr lang="en-US" dirty="0"/>
              <a:t>Identified Key </a:t>
            </a:r>
            <a:r>
              <a:rPr lang="en-US" b="1" dirty="0"/>
              <a:t>Subgroups</a:t>
            </a:r>
            <a:r>
              <a:rPr lang="en-US" dirty="0"/>
              <a:t> </a:t>
            </a:r>
            <a:r>
              <a:rPr lang="en-US" b="1" dirty="0"/>
              <a:t>with disparities </a:t>
            </a:r>
            <a:r>
              <a:rPr lang="en-US" dirty="0"/>
              <a:t>that traditional approaches could not achieve, increasing </a:t>
            </a:r>
            <a:r>
              <a:rPr lang="en-US" b="1" dirty="0"/>
              <a:t>tailored</a:t>
            </a:r>
            <a:r>
              <a:rPr lang="en-US" dirty="0"/>
              <a:t> strategies and policy to improve retention </a:t>
            </a:r>
          </a:p>
          <a:p>
            <a:r>
              <a:rPr lang="en-US" b="1" dirty="0"/>
              <a:t>We found protective effects for </a:t>
            </a:r>
            <a:r>
              <a:rPr lang="en-US" b="1" dirty="0">
                <a:solidFill>
                  <a:srgbClr val="FF0000"/>
                </a:solidFill>
              </a:rPr>
              <a:t>health services </a:t>
            </a:r>
            <a:r>
              <a:rPr lang="en-US" dirty="0">
                <a:solidFill>
                  <a:srgbClr val="FF0000"/>
                </a:solidFill>
              </a:rPr>
              <a:t>predictors related to improving adherence</a:t>
            </a:r>
            <a:r>
              <a:rPr lang="en-US" dirty="0"/>
              <a:t> (mental health, counseling, psychotherapy, induction and maintenance Tx) previously not reported in literature. </a:t>
            </a:r>
          </a:p>
          <a:p>
            <a:r>
              <a:rPr lang="en-US" dirty="0"/>
              <a:t>By innovatively integrating with SDOH, </a:t>
            </a:r>
            <a:r>
              <a:rPr lang="en-US" b="1" dirty="0">
                <a:solidFill>
                  <a:srgbClr val="FF0000"/>
                </a:solidFill>
              </a:rPr>
              <a:t>we found strong community-level Socioeconomical gradient with probability of retention using </a:t>
            </a:r>
            <a:r>
              <a:rPr lang="en-US" dirty="0"/>
              <a:t>SVI, buprenorphine provider and mental health provider density – a key novelty in this study. </a:t>
            </a:r>
          </a:p>
          <a:p>
            <a:r>
              <a:rPr lang="en-US" dirty="0"/>
              <a:t>This would tremendously improve Policy decision making and/or targeted treatment strategies to overcome the opioid crisis </a:t>
            </a:r>
          </a:p>
          <a:p>
            <a:endParaRPr lang="en-US" dirty="0"/>
          </a:p>
        </p:txBody>
      </p:sp>
    </p:spTree>
    <p:extLst>
      <p:ext uri="{BB962C8B-B14F-4D97-AF65-F5344CB8AC3E}">
        <p14:creationId xmlns:p14="http://schemas.microsoft.com/office/powerpoint/2010/main" val="1144270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3E7B-E0B3-C5B3-F677-664C5ABF01CE}"/>
              </a:ext>
            </a:extLst>
          </p:cNvPr>
          <p:cNvSpPr>
            <a:spLocks noGrp="1"/>
          </p:cNvSpPr>
          <p:nvPr>
            <p:ph type="title"/>
          </p:nvPr>
        </p:nvSpPr>
        <p:spPr>
          <a:xfrm>
            <a:off x="246562" y="31178"/>
            <a:ext cx="10515600" cy="1325563"/>
          </a:xfrm>
        </p:spPr>
        <p:txBody>
          <a:bodyPr/>
          <a:lstStyle/>
          <a:p>
            <a:r>
              <a:rPr lang="en-US" dirty="0"/>
              <a:t>Acknowledgements </a:t>
            </a:r>
          </a:p>
        </p:txBody>
      </p:sp>
      <p:pic>
        <p:nvPicPr>
          <p:cNvPr id="5122" name="Picture 2" descr="Carolina Vivas-Valencia, Ph.D. | UTSA ...">
            <a:extLst>
              <a:ext uri="{FF2B5EF4-FFF2-40B4-BE49-F238E27FC236}">
                <a16:creationId xmlns:a16="http://schemas.microsoft.com/office/drawing/2014/main" id="{1055AB82-CD3C-08D5-DBF5-08D8D10ACB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9119" y="1694916"/>
            <a:ext cx="1535166" cy="19189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Yanmin Gong - Home">
            <a:extLst>
              <a:ext uri="{FF2B5EF4-FFF2-40B4-BE49-F238E27FC236}">
                <a16:creationId xmlns:a16="http://schemas.microsoft.com/office/drawing/2014/main" id="{6815D7DE-3743-B835-8C35-58817CCF6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7941" y="1694164"/>
            <a:ext cx="1763702" cy="188634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ichard Guo, Ph.D. | Alvarez College of ...">
            <a:extLst>
              <a:ext uri="{FF2B5EF4-FFF2-40B4-BE49-F238E27FC236}">
                <a16:creationId xmlns:a16="http://schemas.microsoft.com/office/drawing/2014/main" id="{3E9E0750-1087-ED22-E023-946EFE63A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750" y="1630711"/>
            <a:ext cx="1716317" cy="195053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ici Bauer - people - CHPPR - UTHealth Houston School of Public Health">
            <a:extLst>
              <a:ext uri="{FF2B5EF4-FFF2-40B4-BE49-F238E27FC236}">
                <a16:creationId xmlns:a16="http://schemas.microsoft.com/office/drawing/2014/main" id="{ED0F8EC5-16C6-502D-C89F-0AEBF687D7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165" y="1776363"/>
            <a:ext cx="1719866" cy="18863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up of a logo&#10;&#10;Description automatically generated">
            <a:extLst>
              <a:ext uri="{FF2B5EF4-FFF2-40B4-BE49-F238E27FC236}">
                <a16:creationId xmlns:a16="http://schemas.microsoft.com/office/drawing/2014/main" id="{3C1A8AFA-79BE-AD08-CD93-2CBE059AF6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4849" y="4583780"/>
            <a:ext cx="4998485" cy="1550989"/>
          </a:xfrm>
          <a:prstGeom prst="rect">
            <a:avLst/>
          </a:prstGeom>
        </p:spPr>
      </p:pic>
      <p:sp>
        <p:nvSpPr>
          <p:cNvPr id="3" name="TextBox 2">
            <a:extLst>
              <a:ext uri="{FF2B5EF4-FFF2-40B4-BE49-F238E27FC236}">
                <a16:creationId xmlns:a16="http://schemas.microsoft.com/office/drawing/2014/main" id="{22B1BEB1-2F73-5A8B-31B1-A7CE0C852F35}"/>
              </a:ext>
            </a:extLst>
          </p:cNvPr>
          <p:cNvSpPr txBox="1"/>
          <p:nvPr/>
        </p:nvSpPr>
        <p:spPr>
          <a:xfrm>
            <a:off x="643165" y="3768814"/>
            <a:ext cx="2172006" cy="646331"/>
          </a:xfrm>
          <a:prstGeom prst="rect">
            <a:avLst/>
          </a:prstGeom>
          <a:noFill/>
        </p:spPr>
        <p:txBody>
          <a:bodyPr wrap="square" rtlCol="0">
            <a:spAutoFit/>
          </a:bodyPr>
          <a:lstStyle/>
          <a:p>
            <a:r>
              <a:rPr lang="en-US" dirty="0" err="1"/>
              <a:t>Cici</a:t>
            </a:r>
            <a:r>
              <a:rPr lang="en-US" dirty="0"/>
              <a:t> Bauer, PhD </a:t>
            </a:r>
          </a:p>
          <a:p>
            <a:r>
              <a:rPr lang="en-US" dirty="0"/>
              <a:t>BADS, UTHSC </a:t>
            </a:r>
          </a:p>
        </p:txBody>
      </p:sp>
      <p:sp>
        <p:nvSpPr>
          <p:cNvPr id="4" name="TextBox 3">
            <a:extLst>
              <a:ext uri="{FF2B5EF4-FFF2-40B4-BE49-F238E27FC236}">
                <a16:creationId xmlns:a16="http://schemas.microsoft.com/office/drawing/2014/main" id="{5F7B92A9-FDF0-506F-4348-6D7CB45AC33B}"/>
              </a:ext>
            </a:extLst>
          </p:cNvPr>
          <p:cNvSpPr txBox="1"/>
          <p:nvPr/>
        </p:nvSpPr>
        <p:spPr>
          <a:xfrm>
            <a:off x="2437140" y="3662712"/>
            <a:ext cx="3179125" cy="923330"/>
          </a:xfrm>
          <a:prstGeom prst="rect">
            <a:avLst/>
          </a:prstGeom>
          <a:noFill/>
        </p:spPr>
        <p:txBody>
          <a:bodyPr wrap="square" rtlCol="0">
            <a:spAutoFit/>
          </a:bodyPr>
          <a:lstStyle/>
          <a:p>
            <a:pPr algn="ctr"/>
            <a:r>
              <a:rPr lang="en-US" dirty="0"/>
              <a:t>Carolina Vivas Valencia, PhD </a:t>
            </a:r>
          </a:p>
          <a:p>
            <a:pPr algn="ctr"/>
            <a:r>
              <a:rPr lang="en-US" dirty="0"/>
              <a:t>University of Texas, San Antonio </a:t>
            </a:r>
          </a:p>
        </p:txBody>
      </p:sp>
      <p:sp>
        <p:nvSpPr>
          <p:cNvPr id="6" name="TextBox 5">
            <a:extLst>
              <a:ext uri="{FF2B5EF4-FFF2-40B4-BE49-F238E27FC236}">
                <a16:creationId xmlns:a16="http://schemas.microsoft.com/office/drawing/2014/main" id="{18839595-0182-00C7-7694-C87F604DD668}"/>
              </a:ext>
            </a:extLst>
          </p:cNvPr>
          <p:cNvSpPr txBox="1"/>
          <p:nvPr/>
        </p:nvSpPr>
        <p:spPr>
          <a:xfrm>
            <a:off x="5570780" y="3630315"/>
            <a:ext cx="3018163" cy="923330"/>
          </a:xfrm>
          <a:prstGeom prst="rect">
            <a:avLst/>
          </a:prstGeom>
          <a:noFill/>
        </p:spPr>
        <p:txBody>
          <a:bodyPr wrap="square" rtlCol="0">
            <a:spAutoFit/>
          </a:bodyPr>
          <a:lstStyle/>
          <a:p>
            <a:pPr algn="ctr"/>
            <a:r>
              <a:rPr lang="en-US" dirty="0" err="1"/>
              <a:t>Yanmin</a:t>
            </a:r>
            <a:r>
              <a:rPr lang="en-US" dirty="0"/>
              <a:t> Gong, PhD </a:t>
            </a:r>
          </a:p>
          <a:p>
            <a:pPr algn="ctr"/>
            <a:r>
              <a:rPr lang="en-US" dirty="0"/>
              <a:t>University of Texas, San Antonio </a:t>
            </a:r>
          </a:p>
        </p:txBody>
      </p:sp>
      <p:sp>
        <p:nvSpPr>
          <p:cNvPr id="7" name="TextBox 6">
            <a:extLst>
              <a:ext uri="{FF2B5EF4-FFF2-40B4-BE49-F238E27FC236}">
                <a16:creationId xmlns:a16="http://schemas.microsoft.com/office/drawing/2014/main" id="{61226072-5283-7B3F-E974-0F0FC00AF732}"/>
              </a:ext>
            </a:extLst>
          </p:cNvPr>
          <p:cNvSpPr txBox="1"/>
          <p:nvPr/>
        </p:nvSpPr>
        <p:spPr>
          <a:xfrm>
            <a:off x="8543458" y="3630315"/>
            <a:ext cx="3156467" cy="923330"/>
          </a:xfrm>
          <a:prstGeom prst="rect">
            <a:avLst/>
          </a:prstGeom>
          <a:noFill/>
        </p:spPr>
        <p:txBody>
          <a:bodyPr wrap="square" rtlCol="0">
            <a:spAutoFit/>
          </a:bodyPr>
          <a:lstStyle/>
          <a:p>
            <a:pPr algn="ctr"/>
            <a:r>
              <a:rPr lang="en-US" dirty="0" err="1"/>
              <a:t>Yuanxiong</a:t>
            </a:r>
            <a:r>
              <a:rPr lang="en-US" dirty="0"/>
              <a:t> Guo </a:t>
            </a:r>
          </a:p>
          <a:p>
            <a:pPr algn="ctr"/>
            <a:r>
              <a:rPr lang="en-US" dirty="0"/>
              <a:t>University of Texas, San Antonio </a:t>
            </a:r>
          </a:p>
        </p:txBody>
      </p:sp>
    </p:spTree>
    <p:extLst>
      <p:ext uri="{BB962C8B-B14F-4D97-AF65-F5344CB8AC3E}">
        <p14:creationId xmlns:p14="http://schemas.microsoft.com/office/powerpoint/2010/main" val="504647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85DF-C321-0F00-0B49-8FB2CD28DFFF}"/>
              </a:ext>
            </a:extLst>
          </p:cNvPr>
          <p:cNvSpPr>
            <a:spLocks noGrp="1"/>
          </p:cNvSpPr>
          <p:nvPr>
            <p:ph type="title"/>
          </p:nvPr>
        </p:nvSpPr>
        <p:spPr/>
        <p:txBody>
          <a:bodyPr/>
          <a:lstStyle/>
          <a:p>
            <a:r>
              <a:rPr lang="en-US" dirty="0"/>
              <a:t>Current Challenges</a:t>
            </a:r>
          </a:p>
        </p:txBody>
      </p:sp>
      <p:sp>
        <p:nvSpPr>
          <p:cNvPr id="3" name="Content Placeholder 2">
            <a:extLst>
              <a:ext uri="{FF2B5EF4-FFF2-40B4-BE49-F238E27FC236}">
                <a16:creationId xmlns:a16="http://schemas.microsoft.com/office/drawing/2014/main" id="{75F1C87E-136B-629B-60BD-5BD080E1685C}"/>
              </a:ext>
            </a:extLst>
          </p:cNvPr>
          <p:cNvSpPr>
            <a:spLocks noGrp="1"/>
          </p:cNvSpPr>
          <p:nvPr>
            <p:ph idx="1"/>
          </p:nvPr>
        </p:nvSpPr>
        <p:spPr>
          <a:xfrm>
            <a:off x="723900" y="1574165"/>
            <a:ext cx="10515600" cy="4351338"/>
          </a:xfrm>
        </p:spPr>
        <p:txBody>
          <a:bodyPr>
            <a:normAutofit fontScale="92500" lnSpcReduction="20000"/>
          </a:bodyPr>
          <a:lstStyle/>
          <a:p>
            <a:r>
              <a:rPr lang="en-US" dirty="0"/>
              <a:t>Current studies for discontinuation risk have limited demographic (only studies Medicaid) or geographic region (specific state/ city), limiting generalizability. </a:t>
            </a:r>
          </a:p>
          <a:p>
            <a:endParaRPr lang="en-US" dirty="0"/>
          </a:p>
          <a:p>
            <a:r>
              <a:rPr lang="en-US" dirty="0"/>
              <a:t>Current </a:t>
            </a:r>
            <a:r>
              <a:rPr lang="en-US" b="1" dirty="0"/>
              <a:t>prediction models</a:t>
            </a:r>
            <a:r>
              <a:rPr lang="en-US" dirty="0"/>
              <a:t> fail to capture </a:t>
            </a:r>
            <a:r>
              <a:rPr lang="en-US" b="1" dirty="0"/>
              <a:t>community-level </a:t>
            </a:r>
            <a:r>
              <a:rPr lang="en-US" dirty="0"/>
              <a:t>socioeconomical factors or factors related to buprenorphine health services (mental health, counseling, psychotherapy, medication management) </a:t>
            </a:r>
          </a:p>
          <a:p>
            <a:endParaRPr lang="en-US" dirty="0"/>
          </a:p>
          <a:p>
            <a:r>
              <a:rPr lang="en-US" dirty="0">
                <a:latin typeface="Corbel" panose="020B0503020204020204" pitchFamily="34" charset="0"/>
                <a:cs typeface="Times New Roman" panose="02020603050405020304" pitchFamily="18" charset="0"/>
              </a:rPr>
              <a:t>Current ML and statistical methods for studying </a:t>
            </a:r>
            <a:r>
              <a:rPr lang="en-US" b="1" dirty="0">
                <a:latin typeface="Corbel" panose="020B0503020204020204" pitchFamily="34" charset="0"/>
                <a:cs typeface="Times New Roman" panose="02020603050405020304" pitchFamily="18" charset="0"/>
              </a:rPr>
              <a:t>disparities</a:t>
            </a:r>
            <a:r>
              <a:rPr lang="en-US" dirty="0">
                <a:latin typeface="Corbel" panose="020B0503020204020204" pitchFamily="34" charset="0"/>
                <a:cs typeface="Times New Roman" panose="02020603050405020304" pitchFamily="18" charset="0"/>
              </a:rPr>
              <a:t> in MOUD (Tx discontinuation) fail to capture their </a:t>
            </a:r>
            <a:r>
              <a:rPr lang="en-US" b="1" dirty="0">
                <a:latin typeface="Corbel" panose="020B0503020204020204" pitchFamily="34" charset="0"/>
                <a:cs typeface="Times New Roman" panose="02020603050405020304" pitchFamily="18" charset="0"/>
              </a:rPr>
              <a:t>heterogenous effects </a:t>
            </a:r>
            <a:r>
              <a:rPr lang="en-US" dirty="0">
                <a:latin typeface="Corbel" panose="020B0503020204020204" pitchFamily="34" charset="0"/>
                <a:cs typeface="Times New Roman" panose="02020603050405020304" pitchFamily="18" charset="0"/>
              </a:rPr>
              <a:t>across diverse populations, </a:t>
            </a:r>
            <a:r>
              <a:rPr lang="en-US" kern="100" dirty="0">
                <a:effectLst/>
                <a:latin typeface="Aptos" panose="020B0004020202020204" pitchFamily="34" charset="0"/>
                <a:ea typeface="DengXian" panose="02010600030101010101" pitchFamily="2" charset="-122"/>
                <a:cs typeface="Times New Roman" panose="02020603050405020304" pitchFamily="18" charset="0"/>
              </a:rPr>
              <a:t>leading to biased findings and ineffective interventions. </a:t>
            </a:r>
          </a:p>
          <a:p>
            <a:pPr marL="0" indent="0">
              <a:buNone/>
            </a:pPr>
            <a:endParaRPr lang="en-US" sz="2800" dirty="0">
              <a:latin typeface="Corbel" panose="020B0503020204020204" pitchFamily="34" charset="0"/>
              <a:cs typeface="Times New Roman" panose="02020603050405020304" pitchFamily="18" charset="0"/>
            </a:endParaRPr>
          </a:p>
        </p:txBody>
      </p:sp>
    </p:spTree>
    <p:extLst>
      <p:ext uri="{BB962C8B-B14F-4D97-AF65-F5344CB8AC3E}">
        <p14:creationId xmlns:p14="http://schemas.microsoft.com/office/powerpoint/2010/main" val="43649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44B8-D71F-2AA3-76D6-3834E0A208C4}"/>
              </a:ext>
            </a:extLst>
          </p:cNvPr>
          <p:cNvSpPr>
            <a:spLocks noGrp="1"/>
          </p:cNvSpPr>
          <p:nvPr>
            <p:ph type="title"/>
          </p:nvPr>
        </p:nvSpPr>
        <p:spPr/>
        <p:txBody>
          <a:bodyPr/>
          <a:lstStyle/>
          <a:p>
            <a:r>
              <a:rPr lang="en-US" dirty="0"/>
              <a:t>Motivation of study  </a:t>
            </a:r>
          </a:p>
        </p:txBody>
      </p:sp>
      <p:sp>
        <p:nvSpPr>
          <p:cNvPr id="3" name="Content Placeholder 2">
            <a:extLst>
              <a:ext uri="{FF2B5EF4-FFF2-40B4-BE49-F238E27FC236}">
                <a16:creationId xmlns:a16="http://schemas.microsoft.com/office/drawing/2014/main" id="{8AD97ECD-F89B-B6C9-8196-ABBEB419C59C}"/>
              </a:ext>
            </a:extLst>
          </p:cNvPr>
          <p:cNvSpPr>
            <a:spLocks noGrp="1"/>
          </p:cNvSpPr>
          <p:nvPr>
            <p:ph idx="1"/>
          </p:nvPr>
        </p:nvSpPr>
        <p:spPr/>
        <p:txBody>
          <a:bodyPr>
            <a:normAutofit lnSpcReduction="10000"/>
          </a:bodyPr>
          <a:lstStyle/>
          <a:p>
            <a:pPr>
              <a:buFont typeface="Wingdings" pitchFamily="2" charset="2"/>
              <a:buChar char="v"/>
            </a:pPr>
            <a:r>
              <a:rPr lang="en-US" sz="2600" dirty="0"/>
              <a:t>Our study is the first to - </a:t>
            </a:r>
          </a:p>
          <a:p>
            <a:pPr marL="0" indent="0">
              <a:buNone/>
            </a:pPr>
            <a:endParaRPr lang="en-US" sz="2600" dirty="0"/>
          </a:p>
          <a:p>
            <a:pPr>
              <a:buFont typeface="Wingdings" pitchFamily="2" charset="2"/>
              <a:buChar char="ü"/>
            </a:pPr>
            <a:r>
              <a:rPr lang="en-US" sz="2600" dirty="0"/>
              <a:t>Leverage a Nationwide, Longitudinal buprenorphine MOUD cohort (&gt; 100,000 patients)  </a:t>
            </a:r>
          </a:p>
          <a:p>
            <a:pPr>
              <a:buFont typeface="Wingdings" pitchFamily="2" charset="2"/>
              <a:buChar char="ü"/>
            </a:pPr>
            <a:r>
              <a:rPr lang="en-US" sz="2600" dirty="0"/>
              <a:t> Incorporate not only demographics and diagnostic variables seen in literature, but also novel community-level and health services predictors in modeling discontinuation risk </a:t>
            </a:r>
          </a:p>
          <a:p>
            <a:pPr>
              <a:buFont typeface="Wingdings" pitchFamily="2" charset="2"/>
              <a:buChar char="ü"/>
            </a:pPr>
            <a:r>
              <a:rPr lang="en-US" sz="2600" dirty="0">
                <a:latin typeface="Corbel" panose="020B0503020204020204" pitchFamily="34" charset="0"/>
                <a:cs typeface="Times New Roman" panose="02020603050405020304" pitchFamily="18" charset="0"/>
              </a:rPr>
              <a:t> Implement a two-stage virtual twins model that prioritizes the </a:t>
            </a:r>
            <a:r>
              <a:rPr lang="en-US" sz="2600" b="1" dirty="0">
                <a:latin typeface="Corbel" panose="020B0503020204020204" pitchFamily="34" charset="0"/>
                <a:cs typeface="Times New Roman" panose="02020603050405020304" pitchFamily="18" charset="0"/>
              </a:rPr>
              <a:t>identification of subgroups particularly vulnerable to disparities in discontinuation, </a:t>
            </a:r>
            <a:r>
              <a:rPr lang="en-US" sz="2600" dirty="0">
                <a:latin typeface="Corbel" panose="020B0503020204020204" pitchFamily="34" charset="0"/>
                <a:cs typeface="Times New Roman" panose="02020603050405020304" pitchFamily="18" charset="0"/>
              </a:rPr>
              <a:t>enabling </a:t>
            </a:r>
            <a:r>
              <a:rPr lang="en-US" sz="2600" b="1" dirty="0">
                <a:latin typeface="Corbel" panose="020B0503020204020204" pitchFamily="34" charset="0"/>
                <a:cs typeface="Times New Roman" panose="02020603050405020304" pitchFamily="18" charset="0"/>
              </a:rPr>
              <a:t>tailored interventions </a:t>
            </a:r>
            <a:r>
              <a:rPr lang="en-US" sz="2600" dirty="0">
                <a:latin typeface="Corbel" panose="020B0503020204020204" pitchFamily="34" charset="0"/>
                <a:cs typeface="Times New Roman" panose="02020603050405020304" pitchFamily="18" charset="0"/>
              </a:rPr>
              <a:t>to improve treatment retention.</a:t>
            </a:r>
          </a:p>
          <a:p>
            <a:pPr marL="0" indent="0">
              <a:buNone/>
            </a:pPr>
            <a:endParaRPr lang="en-US" sz="2600" dirty="0">
              <a:latin typeface="Corbel" panose="020B0503020204020204" pitchFamily="34" charset="0"/>
              <a:cs typeface="Times New Roman" panose="02020603050405020304" pitchFamily="18" charset="0"/>
            </a:endParaRPr>
          </a:p>
          <a:p>
            <a:pPr marL="0" indent="0">
              <a:buNone/>
            </a:pPr>
            <a:endParaRPr lang="en-US" sz="2800" dirty="0">
              <a:latin typeface="Corbel" panose="020B0503020204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77095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C4D6-3B53-13E8-250A-1EFF12E64335}"/>
              </a:ext>
            </a:extLst>
          </p:cNvPr>
          <p:cNvSpPr>
            <a:spLocks noGrp="1"/>
          </p:cNvSpPr>
          <p:nvPr>
            <p:ph type="title"/>
          </p:nvPr>
        </p:nvSpPr>
        <p:spPr/>
        <p:txBody>
          <a:bodyPr/>
          <a:lstStyle/>
          <a:p>
            <a:r>
              <a:rPr lang="en-US" dirty="0"/>
              <a:t>Objectives </a:t>
            </a:r>
          </a:p>
        </p:txBody>
      </p:sp>
      <p:graphicFrame>
        <p:nvGraphicFramePr>
          <p:cNvPr id="5" name="Content Placeholder 2">
            <a:extLst>
              <a:ext uri="{FF2B5EF4-FFF2-40B4-BE49-F238E27FC236}">
                <a16:creationId xmlns:a16="http://schemas.microsoft.com/office/drawing/2014/main" id="{52B2EBC0-AB96-7FDE-880D-C1DACA71EE27}"/>
              </a:ext>
            </a:extLst>
          </p:cNvPr>
          <p:cNvGraphicFramePr>
            <a:graphicFrameLocks noGrp="1"/>
          </p:cNvGraphicFramePr>
          <p:nvPr>
            <p:ph idx="1"/>
            <p:extLst>
              <p:ext uri="{D42A27DB-BD31-4B8C-83A1-F6EECF244321}">
                <p14:modId xmlns:p14="http://schemas.microsoft.com/office/powerpoint/2010/main" val="25058800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6143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8669D6D-D4D9-CC54-97BE-028200C31222}"/>
              </a:ext>
            </a:extLst>
          </p:cNvPr>
          <p:cNvSpPr txBox="1"/>
          <p:nvPr/>
        </p:nvSpPr>
        <p:spPr>
          <a:xfrm>
            <a:off x="5425033" y="534027"/>
            <a:ext cx="545883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Workflow </a:t>
            </a:r>
          </a:p>
        </p:txBody>
      </p:sp>
      <p:sp>
        <p:nvSpPr>
          <p:cNvPr id="18" name="Freeform: Shape 1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diagram of a patient's recovery&#10;&#10;Description automatically generated">
            <a:extLst>
              <a:ext uri="{FF2B5EF4-FFF2-40B4-BE49-F238E27FC236}">
                <a16:creationId xmlns:a16="http://schemas.microsoft.com/office/drawing/2014/main" id="{61CA0F60-4604-BA78-0323-11FFEF650D4A}"/>
              </a:ext>
            </a:extLst>
          </p:cNvPr>
          <p:cNvPicPr>
            <a:picLocks noChangeAspect="1"/>
          </p:cNvPicPr>
          <p:nvPr/>
        </p:nvPicPr>
        <p:blipFill>
          <a:blip r:embed="rId3"/>
          <a:stretch>
            <a:fillRect/>
          </a:stretch>
        </p:blipFill>
        <p:spPr>
          <a:xfrm>
            <a:off x="528946" y="729915"/>
            <a:ext cx="4777381" cy="53981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988AD55D-14D8-3FEA-4720-473836A74B19}"/>
              </a:ext>
            </a:extLst>
          </p:cNvPr>
          <p:cNvSpPr>
            <a:spLocks noGrp="1"/>
          </p:cNvSpPr>
          <p:nvPr>
            <p:ph idx="1"/>
          </p:nvPr>
        </p:nvSpPr>
        <p:spPr>
          <a:xfrm>
            <a:off x="5543739" y="1617069"/>
            <a:ext cx="5458838" cy="4192520"/>
          </a:xfrm>
        </p:spPr>
        <p:txBody>
          <a:bodyPr vert="horz" lIns="91440" tIns="45720" rIns="91440" bIns="45720" rtlCol="0">
            <a:normAutofit fontScale="92500" lnSpcReduction="10000"/>
          </a:bodyPr>
          <a:lstStyle/>
          <a:p>
            <a:pPr marL="0"/>
            <a:endParaRPr lang="en-US" sz="1800" dirty="0"/>
          </a:p>
          <a:p>
            <a:pPr marL="0"/>
            <a:r>
              <a:rPr lang="en-US" sz="1800" dirty="0"/>
              <a:t>1) episode-level data were generated from prescription information (14-day gap marks start of new episode, after sensitivity analysis) </a:t>
            </a:r>
          </a:p>
          <a:p>
            <a:pPr marL="0"/>
            <a:endParaRPr lang="en-US" sz="1800" dirty="0"/>
          </a:p>
          <a:p>
            <a:pPr marL="0"/>
            <a:r>
              <a:rPr lang="en-US" sz="1800" dirty="0"/>
              <a:t>2) discontinuation was defined as </a:t>
            </a:r>
            <a:r>
              <a:rPr lang="en-US" sz="1800" dirty="0">
                <a:effectLst/>
              </a:rPr>
              <a:t>episodes lasting fewer than 180 days with no gaps exceeding 7 days</a:t>
            </a:r>
            <a:r>
              <a:rPr lang="en-US" sz="1800" dirty="0"/>
              <a:t>) </a:t>
            </a:r>
          </a:p>
          <a:p>
            <a:pPr marL="0" indent="0">
              <a:buNone/>
            </a:pPr>
            <a:endParaRPr lang="en-US" sz="1800" dirty="0"/>
          </a:p>
          <a:p>
            <a:pPr marL="0"/>
            <a:r>
              <a:rPr lang="en-US" sz="1800" dirty="0"/>
              <a:t>3) Engineered Diagnostic related features (ICD9/10 codes) and Health Services features (Procedure codes/HPC) for each episode. </a:t>
            </a:r>
          </a:p>
          <a:p>
            <a:pPr marL="0"/>
            <a:endParaRPr lang="en-US" sz="1800" dirty="0"/>
          </a:p>
          <a:p>
            <a:pPr marL="0"/>
            <a:r>
              <a:rPr lang="en-US" sz="1800" dirty="0"/>
              <a:t>4) Integrated with Social Determinants of Health (SDOH) data (using 3-digit </a:t>
            </a:r>
            <a:r>
              <a:rPr lang="en-US" sz="1800" dirty="0" err="1"/>
              <a:t>Zipcode</a:t>
            </a:r>
            <a:r>
              <a:rPr lang="en-US" sz="1800" dirty="0"/>
              <a:t>) and (….) to engineer Socioeconomical predictors (SVI, Providers density, etc.) </a:t>
            </a:r>
          </a:p>
          <a:p>
            <a:pPr marL="0" indent="0">
              <a:buNone/>
            </a:pPr>
            <a:endParaRPr lang="en-US" sz="1800" dirty="0"/>
          </a:p>
        </p:txBody>
      </p:sp>
    </p:spTree>
    <p:extLst>
      <p:ext uri="{BB962C8B-B14F-4D97-AF65-F5344CB8AC3E}">
        <p14:creationId xmlns:p14="http://schemas.microsoft.com/office/powerpoint/2010/main" val="4009120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C4D6-3B53-13E8-250A-1EFF12E64335}"/>
              </a:ext>
            </a:extLst>
          </p:cNvPr>
          <p:cNvSpPr>
            <a:spLocks noGrp="1"/>
          </p:cNvSpPr>
          <p:nvPr>
            <p:ph type="title"/>
          </p:nvPr>
        </p:nvSpPr>
        <p:spPr/>
        <p:txBody>
          <a:bodyPr/>
          <a:lstStyle/>
          <a:p>
            <a:r>
              <a:rPr lang="en-US" dirty="0"/>
              <a:t>Objectives </a:t>
            </a:r>
          </a:p>
        </p:txBody>
      </p:sp>
      <p:graphicFrame>
        <p:nvGraphicFramePr>
          <p:cNvPr id="5" name="Content Placeholder 2">
            <a:extLst>
              <a:ext uri="{FF2B5EF4-FFF2-40B4-BE49-F238E27FC236}">
                <a16:creationId xmlns:a16="http://schemas.microsoft.com/office/drawing/2014/main" id="{52B2EBC0-AB96-7FDE-880D-C1DACA71EE27}"/>
              </a:ext>
            </a:extLst>
          </p:cNvPr>
          <p:cNvGraphicFramePr>
            <a:graphicFrameLocks noGrp="1"/>
          </p:cNvGraphicFramePr>
          <p:nvPr>
            <p:ph idx="1"/>
            <p:extLst>
              <p:ext uri="{D42A27DB-BD31-4B8C-83A1-F6EECF244321}">
                <p14:modId xmlns:p14="http://schemas.microsoft.com/office/powerpoint/2010/main" val="33965422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1173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6D9E1-059D-5DD3-7BB6-E662BA9617BC}"/>
              </a:ext>
            </a:extLst>
          </p:cNvPr>
          <p:cNvSpPr>
            <a:spLocks noGrp="1"/>
          </p:cNvSpPr>
          <p:nvPr>
            <p:ph type="title"/>
          </p:nvPr>
        </p:nvSpPr>
        <p:spPr>
          <a:xfrm>
            <a:off x="1169342" y="527231"/>
            <a:ext cx="12298770" cy="1860400"/>
          </a:xfrm>
        </p:spPr>
        <p:txBody>
          <a:bodyPr vert="horz" lIns="91440" tIns="45720" rIns="91440" bIns="45720" rtlCol="0" anchor="ctr">
            <a:normAutofit/>
          </a:bodyPr>
          <a:lstStyle/>
          <a:p>
            <a:r>
              <a:rPr lang="en-US" sz="3500" kern="1200" dirty="0">
                <a:solidFill>
                  <a:schemeClr val="tx1"/>
                </a:solidFill>
                <a:latin typeface="+mj-lt"/>
                <a:ea typeface="+mj-ea"/>
                <a:cs typeface="+mj-cs"/>
              </a:rPr>
              <a:t>Spatial distribution of treatment episodes duration </a:t>
            </a:r>
          </a:p>
        </p:txBody>
      </p:sp>
      <p:pic>
        <p:nvPicPr>
          <p:cNvPr id="5" name="Picture 4">
            <a:extLst>
              <a:ext uri="{FF2B5EF4-FFF2-40B4-BE49-F238E27FC236}">
                <a16:creationId xmlns:a16="http://schemas.microsoft.com/office/drawing/2014/main" id="{4C43C2DC-6DDE-D62C-BA0F-27E99949764E}"/>
              </a:ext>
            </a:extLst>
          </p:cNvPr>
          <p:cNvPicPr>
            <a:picLocks noChangeAspect="1"/>
          </p:cNvPicPr>
          <p:nvPr/>
        </p:nvPicPr>
        <p:blipFill>
          <a:blip r:embed="rId3"/>
          <a:stretch>
            <a:fillRect/>
          </a:stretch>
        </p:blipFill>
        <p:spPr>
          <a:xfrm>
            <a:off x="257020" y="1628355"/>
            <a:ext cx="5828261" cy="3598951"/>
          </a:xfrm>
          <a:prstGeom prst="rect">
            <a:avLst/>
          </a:prstGeom>
        </p:spPr>
      </p:pic>
      <p:pic>
        <p:nvPicPr>
          <p:cNvPr id="6" name="Picture 5">
            <a:extLst>
              <a:ext uri="{FF2B5EF4-FFF2-40B4-BE49-F238E27FC236}">
                <a16:creationId xmlns:a16="http://schemas.microsoft.com/office/drawing/2014/main" id="{42F5DE3A-9633-892F-C9B5-C460B58FFEFC}"/>
              </a:ext>
            </a:extLst>
          </p:cNvPr>
          <p:cNvPicPr>
            <a:picLocks noChangeAspect="1"/>
          </p:cNvPicPr>
          <p:nvPr/>
        </p:nvPicPr>
        <p:blipFill>
          <a:blip r:embed="rId4"/>
          <a:stretch>
            <a:fillRect/>
          </a:stretch>
        </p:blipFill>
        <p:spPr>
          <a:xfrm>
            <a:off x="6141426" y="1628354"/>
            <a:ext cx="5828261" cy="3598951"/>
          </a:xfrm>
          <a:prstGeom prst="rect">
            <a:avLst/>
          </a:prstGeom>
        </p:spPr>
      </p:pic>
      <p:sp>
        <p:nvSpPr>
          <p:cNvPr id="4" name="AutoShape 2">
            <a:extLst>
              <a:ext uri="{FF2B5EF4-FFF2-40B4-BE49-F238E27FC236}">
                <a16:creationId xmlns:a16="http://schemas.microsoft.com/office/drawing/2014/main" id="{1B9A44EE-AEBD-68FC-2103-046CD684882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C1B161E4-22C8-E263-EC50-2370805226A1}"/>
              </a:ext>
            </a:extLst>
          </p:cNvPr>
          <p:cNvSpPr txBox="1"/>
          <p:nvPr/>
        </p:nvSpPr>
        <p:spPr>
          <a:xfrm>
            <a:off x="369016" y="5043110"/>
            <a:ext cx="5802422" cy="1477328"/>
          </a:xfrm>
          <a:prstGeom prst="rect">
            <a:avLst/>
          </a:prstGeom>
          <a:noFill/>
        </p:spPr>
        <p:txBody>
          <a:bodyPr wrap="square">
            <a:spAutoFit/>
          </a:bodyPr>
          <a:lstStyle/>
          <a:p>
            <a:r>
              <a:rPr lang="en-US" b="1" dirty="0"/>
              <a:t>East:</a:t>
            </a:r>
            <a:r>
              <a:rPr lang="en-US" dirty="0"/>
              <a:t> Highest median durations with prolonged episodes.</a:t>
            </a:r>
            <a:br>
              <a:rPr lang="en-US" dirty="0"/>
            </a:br>
            <a:r>
              <a:rPr lang="en-US" b="1" dirty="0"/>
              <a:t>Midwest:</a:t>
            </a:r>
            <a:r>
              <a:rPr lang="en-US" dirty="0"/>
              <a:t> Moderate durations, mostly middle range.</a:t>
            </a:r>
            <a:br>
              <a:rPr lang="en-US" dirty="0"/>
            </a:br>
            <a:r>
              <a:rPr lang="en-US" b="1" dirty="0"/>
              <a:t>South:</a:t>
            </a:r>
            <a:r>
              <a:rPr lang="en-US" dirty="0"/>
              <a:t> Generally lower durations, some moderate values.</a:t>
            </a:r>
            <a:br>
              <a:rPr lang="en-US" dirty="0"/>
            </a:br>
            <a:r>
              <a:rPr lang="en-US" b="1" dirty="0"/>
              <a:t>West:</a:t>
            </a:r>
            <a:r>
              <a:rPr lang="en-US" dirty="0"/>
              <a:t> Shortest durations, majority in lower range.</a:t>
            </a:r>
          </a:p>
        </p:txBody>
      </p:sp>
      <p:sp>
        <p:nvSpPr>
          <p:cNvPr id="12" name="TextBox 11">
            <a:extLst>
              <a:ext uri="{FF2B5EF4-FFF2-40B4-BE49-F238E27FC236}">
                <a16:creationId xmlns:a16="http://schemas.microsoft.com/office/drawing/2014/main" id="{D542D5CE-FA92-67CE-537E-0134742DDB52}"/>
              </a:ext>
            </a:extLst>
          </p:cNvPr>
          <p:cNvSpPr txBox="1"/>
          <p:nvPr/>
        </p:nvSpPr>
        <p:spPr>
          <a:xfrm>
            <a:off x="6782064" y="5043111"/>
            <a:ext cx="5340008" cy="1477328"/>
          </a:xfrm>
          <a:prstGeom prst="rect">
            <a:avLst/>
          </a:prstGeom>
          <a:noFill/>
        </p:spPr>
        <p:txBody>
          <a:bodyPr wrap="square">
            <a:spAutoFit/>
          </a:bodyPr>
          <a:lstStyle/>
          <a:p>
            <a:r>
              <a:rPr lang="en-US" b="1" dirty="0"/>
              <a:t>East:</a:t>
            </a:r>
            <a:r>
              <a:rPr lang="en-US" dirty="0"/>
              <a:t> Highest percentages, many states over 80%.</a:t>
            </a:r>
            <a:br>
              <a:rPr lang="en-US" dirty="0"/>
            </a:br>
            <a:r>
              <a:rPr lang="en-US" b="1" dirty="0"/>
              <a:t>South:</a:t>
            </a:r>
            <a:r>
              <a:rPr lang="en-US" dirty="0"/>
              <a:t> Close behind, 75–85% range.</a:t>
            </a:r>
            <a:br>
              <a:rPr lang="en-US" dirty="0"/>
            </a:br>
            <a:r>
              <a:rPr lang="en-US" b="1" dirty="0"/>
              <a:t>Midwest:</a:t>
            </a:r>
            <a:r>
              <a:rPr lang="en-US" dirty="0"/>
              <a:t> Moderate, around 60–70%.</a:t>
            </a:r>
            <a:br>
              <a:rPr lang="en-US" dirty="0"/>
            </a:br>
            <a:r>
              <a:rPr lang="en-US" b="1" dirty="0"/>
              <a:t>West:</a:t>
            </a:r>
            <a:r>
              <a:rPr lang="en-US" dirty="0"/>
              <a:t> Lowest, mostly below 65%, with outliers like Montana.</a:t>
            </a:r>
          </a:p>
        </p:txBody>
      </p:sp>
      <p:sp>
        <p:nvSpPr>
          <p:cNvPr id="14" name="Rectangle 13">
            <a:extLst>
              <a:ext uri="{FF2B5EF4-FFF2-40B4-BE49-F238E27FC236}">
                <a16:creationId xmlns:a16="http://schemas.microsoft.com/office/drawing/2014/main" id="{66480DFF-79C7-325E-36B0-5B7397B9F60A}"/>
              </a:ext>
            </a:extLst>
          </p:cNvPr>
          <p:cNvSpPr/>
          <p:nvPr/>
        </p:nvSpPr>
        <p:spPr>
          <a:xfrm>
            <a:off x="8475595" y="-25366"/>
            <a:ext cx="3713356" cy="49258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Spatial and Temporal Trends </a:t>
            </a:r>
          </a:p>
        </p:txBody>
      </p:sp>
      <p:sp>
        <p:nvSpPr>
          <p:cNvPr id="16" name="TextBox 15">
            <a:extLst>
              <a:ext uri="{FF2B5EF4-FFF2-40B4-BE49-F238E27FC236}">
                <a16:creationId xmlns:a16="http://schemas.microsoft.com/office/drawing/2014/main" id="{558DEAB0-05A4-EF92-A72F-A27047833D44}"/>
              </a:ext>
            </a:extLst>
          </p:cNvPr>
          <p:cNvSpPr txBox="1"/>
          <p:nvPr/>
        </p:nvSpPr>
        <p:spPr>
          <a:xfrm>
            <a:off x="4480726" y="41004"/>
            <a:ext cx="4299669" cy="369332"/>
          </a:xfrm>
          <a:prstGeom prst="rect">
            <a:avLst/>
          </a:prstGeom>
          <a:noFill/>
        </p:spPr>
        <p:txBody>
          <a:bodyPr wrap="square" rtlCol="0">
            <a:spAutoFit/>
          </a:bodyPr>
          <a:lstStyle/>
          <a:p>
            <a:r>
              <a:rPr lang="en-US" dirty="0"/>
              <a:t>Spatial Heatmaps of episode duration </a:t>
            </a:r>
          </a:p>
        </p:txBody>
      </p:sp>
      <p:sp>
        <p:nvSpPr>
          <p:cNvPr id="18" name="Title 1">
            <a:extLst>
              <a:ext uri="{FF2B5EF4-FFF2-40B4-BE49-F238E27FC236}">
                <a16:creationId xmlns:a16="http://schemas.microsoft.com/office/drawing/2014/main" id="{86BEA392-DFD1-7030-2873-94CE8EFF172B}"/>
              </a:ext>
            </a:extLst>
          </p:cNvPr>
          <p:cNvSpPr txBox="1">
            <a:spLocks/>
          </p:cNvSpPr>
          <p:nvPr/>
        </p:nvSpPr>
        <p:spPr>
          <a:xfrm>
            <a:off x="257020" y="-394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 </a:t>
            </a:r>
          </a:p>
        </p:txBody>
      </p:sp>
    </p:spTree>
    <p:extLst>
      <p:ext uri="{BB962C8B-B14F-4D97-AF65-F5344CB8AC3E}">
        <p14:creationId xmlns:p14="http://schemas.microsoft.com/office/powerpoint/2010/main" val="3037148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C4D6-3B53-13E8-250A-1EFF12E64335}"/>
              </a:ext>
            </a:extLst>
          </p:cNvPr>
          <p:cNvSpPr>
            <a:spLocks noGrp="1"/>
          </p:cNvSpPr>
          <p:nvPr>
            <p:ph type="title"/>
          </p:nvPr>
        </p:nvSpPr>
        <p:spPr/>
        <p:txBody>
          <a:bodyPr/>
          <a:lstStyle/>
          <a:p>
            <a:r>
              <a:rPr lang="en-US" dirty="0"/>
              <a:t>Objectives </a:t>
            </a:r>
          </a:p>
        </p:txBody>
      </p:sp>
      <p:graphicFrame>
        <p:nvGraphicFramePr>
          <p:cNvPr id="5" name="Content Placeholder 2">
            <a:extLst>
              <a:ext uri="{FF2B5EF4-FFF2-40B4-BE49-F238E27FC236}">
                <a16:creationId xmlns:a16="http://schemas.microsoft.com/office/drawing/2014/main" id="{52B2EBC0-AB96-7FDE-880D-C1DACA71EE27}"/>
              </a:ext>
            </a:extLst>
          </p:cNvPr>
          <p:cNvGraphicFramePr>
            <a:graphicFrameLocks noGrp="1"/>
          </p:cNvGraphicFramePr>
          <p:nvPr>
            <p:ph idx="1"/>
            <p:extLst>
              <p:ext uri="{D42A27DB-BD31-4B8C-83A1-F6EECF244321}">
                <p14:modId xmlns:p14="http://schemas.microsoft.com/office/powerpoint/2010/main" val="158695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3153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6123</TotalTime>
  <Words>2885</Words>
  <Application>Microsoft Macintosh PowerPoint</Application>
  <PresentationFormat>Widescreen</PresentationFormat>
  <Paragraphs>227</Paragraphs>
  <Slides>28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Aptos</vt:lpstr>
      <vt:lpstr>Aptos Display</vt:lpstr>
      <vt:lpstr>Arial</vt:lpstr>
      <vt:lpstr>Calibri</vt:lpstr>
      <vt:lpstr>Calibri Light</vt:lpstr>
      <vt:lpstr>Corbel</vt:lpstr>
      <vt:lpstr>Times New Roman</vt:lpstr>
      <vt:lpstr>Wingdings</vt:lpstr>
      <vt:lpstr>Office Theme</vt:lpstr>
      <vt:lpstr>Modeling the risk of treatment discontinuation in MOUD - Subgroup analysis of disparities using Causal Machine Learning  </vt:lpstr>
      <vt:lpstr>PowerPoint Presentation</vt:lpstr>
      <vt:lpstr>Current Challenges</vt:lpstr>
      <vt:lpstr>Motivation of study  </vt:lpstr>
      <vt:lpstr>Objectives </vt:lpstr>
      <vt:lpstr>PowerPoint Presentation</vt:lpstr>
      <vt:lpstr>Objectives </vt:lpstr>
      <vt:lpstr>Spatial distribution of treatment episodes duration </vt:lpstr>
      <vt:lpstr>Objectives </vt:lpstr>
      <vt:lpstr>PowerPoint Presentation</vt:lpstr>
      <vt:lpstr>PowerPoint Presentation</vt:lpstr>
      <vt:lpstr>Cox PH model for time to discontinuation </vt:lpstr>
      <vt:lpstr>PowerPoint Presentation</vt:lpstr>
      <vt:lpstr>Cox PH model for time to discontinuation </vt:lpstr>
      <vt:lpstr>Objectives </vt:lpstr>
      <vt:lpstr>Virtual Twins Model Study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subgroup analysis </vt:lpstr>
      <vt:lpstr>Significance and Conclusion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Guo, Wanru</dc:creator>
  <cp:lastModifiedBy>Guo, Wanru</cp:lastModifiedBy>
  <cp:revision>14</cp:revision>
  <dcterms:created xsi:type="dcterms:W3CDTF">2024-11-11T17:14:54Z</dcterms:created>
  <dcterms:modified xsi:type="dcterms:W3CDTF">2024-12-13T21:20:15Z</dcterms:modified>
</cp:coreProperties>
</file>